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Hubot Sans"/>
      <p:regular r:id="rId16"/>
    </p:embeddedFont>
    <p:embeddedFont>
      <p:font typeface="Hubot Sans"/>
      <p:regular r:id="rId17"/>
    </p:embeddedFont>
    <p:embeddedFont>
      <p:font typeface="Roboto Condensed"/>
      <p:regular r:id="rId18"/>
    </p:embeddedFont>
    <p:embeddedFont>
      <p:font typeface="Roboto Condensed"/>
      <p:regular r:id="rId19"/>
    </p:embeddedFont>
    <p:embeddedFont>
      <p:font typeface="Roboto Condensed"/>
      <p:regular r:id="rId20"/>
    </p:embeddedFont>
    <p:embeddedFont>
      <p:font typeface="Roboto Condensed"/>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svg"/><Relationship Id="rId10" Type="http://schemas.openxmlformats.org/officeDocument/2006/relationships/slideLayout" Target="../slideLayouts/slideLayout7.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C0D0F"/>
                </a:solidFill>
                <a:latin typeface="Hubot Sans Bold" pitchFamily="34" charset="0"/>
                <a:ea typeface="Hubot Sans Bold" pitchFamily="34" charset="-122"/>
                <a:cs typeface="Hubot Sans Bold" pitchFamily="34" charset="-120"/>
              </a:rPr>
              <a:t>CUSTOMER SHOPPING BEHAVIOR ANALYSIS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This project analyzes customer shopping behavior using transactional data from 3,900 purchases. Our goal is to uncover insights into spending patterns, customer segments, product preferences, and subscription behavior to guide strategic business decisions.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326243" y="435173"/>
            <a:ext cx="8977908" cy="492919"/>
          </a:xfrm>
          <a:prstGeom prst="rect">
            <a:avLst/>
          </a:prstGeom>
          <a:noFill/>
          <a:ln/>
        </p:spPr>
        <p:txBody>
          <a:bodyPr wrap="none" lIns="0" tIns="0" rIns="0" bIns="0" rtlCol="0" anchor="t"/>
          <a:lstStyle/>
          <a:p>
            <a:pPr algn="l" indent="0" marL="0">
              <a:lnSpc>
                <a:spcPts val="3850"/>
              </a:lnSpc>
              <a:buNone/>
            </a:pPr>
            <a:r>
              <a:rPr lang="en-US" sz="3100" b="1" dirty="0">
                <a:solidFill>
                  <a:srgbClr val="0C0D0F"/>
                </a:solidFill>
                <a:latin typeface="Hubot Sans Bold" pitchFamily="34" charset="0"/>
                <a:ea typeface="Hubot Sans Bold" pitchFamily="34" charset="-122"/>
                <a:cs typeface="Hubot Sans Bold" pitchFamily="34" charset="-120"/>
              </a:rPr>
              <a:t>PROJECT OVERVIEW &amp; DATASET SUMMARY</a:t>
            </a:r>
            <a:endParaRPr lang="en-US" sz="3100" dirty="0"/>
          </a:p>
        </p:txBody>
      </p:sp>
      <p:sp>
        <p:nvSpPr>
          <p:cNvPr id="3" name="Text 1"/>
          <p:cNvSpPr/>
          <p:nvPr/>
        </p:nvSpPr>
        <p:spPr>
          <a:xfrm>
            <a:off x="2326243" y="1322308"/>
            <a:ext cx="2366248" cy="295632"/>
          </a:xfrm>
          <a:prstGeom prst="rect">
            <a:avLst/>
          </a:prstGeom>
          <a:noFill/>
          <a:ln/>
        </p:spPr>
        <p:txBody>
          <a:bodyPr wrap="none" lIns="0" tIns="0" rIns="0" bIns="0" rtlCol="0" anchor="t"/>
          <a:lstStyle/>
          <a:p>
            <a:pPr algn="l" indent="0" marL="0">
              <a:lnSpc>
                <a:spcPts val="2300"/>
              </a:lnSpc>
              <a:buNone/>
            </a:pPr>
            <a:r>
              <a:rPr lang="en-US" sz="1850" b="1" dirty="0">
                <a:solidFill>
                  <a:srgbClr val="0C0D0F"/>
                </a:solidFill>
                <a:latin typeface="Hubot Sans Bold" pitchFamily="34" charset="0"/>
                <a:ea typeface="Hubot Sans Bold" pitchFamily="34" charset="-122"/>
                <a:cs typeface="Hubot Sans Bold" pitchFamily="34" charset="-120"/>
              </a:rPr>
              <a:t>PROJECT GOAL</a:t>
            </a:r>
            <a:endParaRPr lang="en-US" sz="1850" dirty="0"/>
          </a:p>
        </p:txBody>
      </p:sp>
      <p:sp>
        <p:nvSpPr>
          <p:cNvPr id="4" name="Text 2"/>
          <p:cNvSpPr/>
          <p:nvPr/>
        </p:nvSpPr>
        <p:spPr>
          <a:xfrm>
            <a:off x="2326243" y="1775579"/>
            <a:ext cx="4796552" cy="504825"/>
          </a:xfrm>
          <a:prstGeom prst="rect">
            <a:avLst/>
          </a:prstGeom>
          <a:noFill/>
          <a:ln/>
        </p:spPr>
        <p:txBody>
          <a:bodyPr wrap="square" lIns="0" tIns="0" rIns="0" bIns="0" rtlCol="0" anchor="t"/>
          <a:lstStyle/>
          <a:p>
            <a:pPr algn="l" indent="0" marL="0">
              <a:lnSpc>
                <a:spcPts val="1950"/>
              </a:lnSpc>
              <a:buNone/>
            </a:pPr>
            <a:r>
              <a:rPr lang="en-US" sz="1200" dirty="0">
                <a:solidFill>
                  <a:srgbClr val="55575A"/>
                </a:solidFill>
                <a:latin typeface="Roboto Condensed" pitchFamily="34" charset="0"/>
                <a:ea typeface="Roboto Condensed" pitchFamily="34" charset="-122"/>
                <a:cs typeface="Roboto Condensed" pitchFamily="34" charset="-120"/>
              </a:rPr>
              <a:t>Uncover insights into spending patterns, customer segments, product preferences, and subscription behavior to guide strategic business decisions.</a:t>
            </a:r>
            <a:endParaRPr lang="en-US" sz="1200" dirty="0"/>
          </a:p>
        </p:txBody>
      </p:sp>
      <p:pic>
        <p:nvPicPr>
          <p:cNvPr id="5" name="Image 0" descr="preencoded.png">    </p:cNvPr>
          <p:cNvPicPr>
            <a:picLocks noChangeAspect="1"/>
          </p:cNvPicPr>
          <p:nvPr/>
        </p:nvPicPr>
        <p:blipFill>
          <a:blip r:embed="rId1"/>
          <a:stretch>
            <a:fillRect/>
          </a:stretch>
        </p:blipFill>
        <p:spPr>
          <a:xfrm>
            <a:off x="2326243" y="2457807"/>
            <a:ext cx="4796552" cy="4796552"/>
          </a:xfrm>
          <a:prstGeom prst="rect">
            <a:avLst/>
          </a:prstGeom>
        </p:spPr>
      </p:pic>
      <p:sp>
        <p:nvSpPr>
          <p:cNvPr id="6" name="Text 3"/>
          <p:cNvSpPr/>
          <p:nvPr/>
        </p:nvSpPr>
        <p:spPr>
          <a:xfrm>
            <a:off x="7515225" y="1322308"/>
            <a:ext cx="2836426" cy="295632"/>
          </a:xfrm>
          <a:prstGeom prst="rect">
            <a:avLst/>
          </a:prstGeom>
          <a:noFill/>
          <a:ln/>
        </p:spPr>
        <p:txBody>
          <a:bodyPr wrap="none" lIns="0" tIns="0" rIns="0" bIns="0" rtlCol="0" anchor="t"/>
          <a:lstStyle/>
          <a:p>
            <a:pPr algn="l" indent="0" marL="0">
              <a:lnSpc>
                <a:spcPts val="2300"/>
              </a:lnSpc>
              <a:buNone/>
            </a:pPr>
            <a:r>
              <a:rPr lang="en-US" sz="1850" b="1" dirty="0">
                <a:solidFill>
                  <a:srgbClr val="0C0D0F"/>
                </a:solidFill>
                <a:latin typeface="Hubot Sans Bold" pitchFamily="34" charset="0"/>
                <a:ea typeface="Hubot Sans Bold" pitchFamily="34" charset="-122"/>
                <a:cs typeface="Hubot Sans Bold" pitchFamily="34" charset="-120"/>
              </a:rPr>
              <a:t>DATASET AT A GLANCE</a:t>
            </a:r>
            <a:endParaRPr lang="en-US" sz="1850" dirty="0"/>
          </a:p>
        </p:txBody>
      </p:sp>
      <p:sp>
        <p:nvSpPr>
          <p:cNvPr id="7" name="Text 4"/>
          <p:cNvSpPr/>
          <p:nvPr/>
        </p:nvSpPr>
        <p:spPr>
          <a:xfrm>
            <a:off x="7515225" y="1775579"/>
            <a:ext cx="4796552"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55575A"/>
                </a:solidFill>
                <a:latin typeface="Roboto Condensed" pitchFamily="34" charset="0"/>
                <a:ea typeface="Roboto Condensed" pitchFamily="34" charset="-122"/>
                <a:cs typeface="Roboto Condensed" pitchFamily="34" charset="-120"/>
              </a:rPr>
              <a:t>3,900 Rows, 18 Columns</a:t>
            </a:r>
            <a:endParaRPr lang="en-US" sz="1200" dirty="0"/>
          </a:p>
        </p:txBody>
      </p:sp>
      <p:sp>
        <p:nvSpPr>
          <p:cNvPr id="8" name="Text 5"/>
          <p:cNvSpPr/>
          <p:nvPr/>
        </p:nvSpPr>
        <p:spPr>
          <a:xfrm>
            <a:off x="7515225" y="2083118"/>
            <a:ext cx="4796552"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55575A"/>
                </a:solidFill>
                <a:latin typeface="Roboto Condensed" pitchFamily="34" charset="0"/>
                <a:ea typeface="Roboto Condensed" pitchFamily="34" charset="-122"/>
                <a:cs typeface="Roboto Condensed" pitchFamily="34" charset="-120"/>
              </a:rPr>
              <a:t>Key Features: Demographics, Purchase Details, Shopping Behavior</a:t>
            </a:r>
            <a:endParaRPr lang="en-US" sz="1200" dirty="0"/>
          </a:p>
        </p:txBody>
      </p:sp>
      <p:sp>
        <p:nvSpPr>
          <p:cNvPr id="9" name="Text 6"/>
          <p:cNvSpPr/>
          <p:nvPr/>
        </p:nvSpPr>
        <p:spPr>
          <a:xfrm>
            <a:off x="7515225" y="2390656"/>
            <a:ext cx="4796552"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55575A"/>
                </a:solidFill>
                <a:latin typeface="Roboto Condensed" pitchFamily="34" charset="0"/>
                <a:ea typeface="Roboto Condensed" pitchFamily="34" charset="-122"/>
                <a:cs typeface="Roboto Condensed" pitchFamily="34" charset="-120"/>
              </a:rPr>
              <a:t>Missing Data: 37 values in Review Rating</a:t>
            </a:r>
            <a:endParaRPr lang="en-US" sz="1200" dirty="0"/>
          </a:p>
        </p:txBody>
      </p:sp>
      <p:pic>
        <p:nvPicPr>
          <p:cNvPr id="10" name="Image 1" descr="preencoded.png">    </p:cNvPr>
          <p:cNvPicPr>
            <a:picLocks noChangeAspect="1"/>
          </p:cNvPicPr>
          <p:nvPr/>
        </p:nvPicPr>
        <p:blipFill>
          <a:blip r:embed="rId2"/>
          <a:stretch>
            <a:fillRect/>
          </a:stretch>
        </p:blipFill>
        <p:spPr>
          <a:xfrm>
            <a:off x="7515225" y="2820472"/>
            <a:ext cx="4796552" cy="47965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41112" y="436126"/>
            <a:ext cx="8034576" cy="990600"/>
          </a:xfrm>
          <a:prstGeom prst="rect">
            <a:avLst/>
          </a:prstGeom>
          <a:noFill/>
          <a:ln/>
        </p:spPr>
        <p:txBody>
          <a:bodyPr wrap="square" lIns="0" tIns="0" rIns="0" bIns="0" rtlCol="0" anchor="t"/>
          <a:lstStyle/>
          <a:p>
            <a:pPr algn="l" indent="0" marL="0">
              <a:lnSpc>
                <a:spcPts val="3900"/>
              </a:lnSpc>
              <a:buNone/>
            </a:pPr>
            <a:r>
              <a:rPr lang="en-US" sz="3100" b="1" dirty="0">
                <a:solidFill>
                  <a:srgbClr val="0C0D0F"/>
                </a:solidFill>
                <a:latin typeface="Hubot Sans Bold" pitchFamily="34" charset="0"/>
                <a:ea typeface="Hubot Sans Bold" pitchFamily="34" charset="-122"/>
                <a:cs typeface="Hubot Sans Bold" pitchFamily="34" charset="-120"/>
              </a:rPr>
              <a:t>EXPLORATORY DATA ANALYSIS (PYTHON)</a:t>
            </a:r>
            <a:endParaRPr lang="en-US" sz="3100" dirty="0"/>
          </a:p>
        </p:txBody>
      </p:sp>
      <p:sp>
        <p:nvSpPr>
          <p:cNvPr id="4" name="Shape 1"/>
          <p:cNvSpPr/>
          <p:nvPr/>
        </p:nvSpPr>
        <p:spPr>
          <a:xfrm>
            <a:off x="6041112" y="1902262"/>
            <a:ext cx="8034576" cy="1181338"/>
          </a:xfrm>
          <a:prstGeom prst="roundRect">
            <a:avLst>
              <a:gd name="adj" fmla="val 9288"/>
            </a:avLst>
          </a:prstGeom>
          <a:solidFill>
            <a:srgbClr val="E8E8E3"/>
          </a:solidFill>
          <a:ln/>
        </p:spPr>
      </p:sp>
      <p:sp>
        <p:nvSpPr>
          <p:cNvPr id="5" name="Shape 2"/>
          <p:cNvSpPr/>
          <p:nvPr/>
        </p:nvSpPr>
        <p:spPr>
          <a:xfrm>
            <a:off x="6041112" y="1879402"/>
            <a:ext cx="8034576" cy="91440"/>
          </a:xfrm>
          <a:prstGeom prst="roundRect">
            <a:avLst>
              <a:gd name="adj" fmla="val 26003"/>
            </a:avLst>
          </a:prstGeom>
          <a:solidFill>
            <a:srgbClr val="C8CAC1"/>
          </a:solidFill>
          <a:ln/>
        </p:spPr>
      </p:sp>
      <p:sp>
        <p:nvSpPr>
          <p:cNvPr id="6" name="Shape 3"/>
          <p:cNvSpPr/>
          <p:nvPr/>
        </p:nvSpPr>
        <p:spPr>
          <a:xfrm>
            <a:off x="9820632" y="1664494"/>
            <a:ext cx="475536" cy="475536"/>
          </a:xfrm>
          <a:prstGeom prst="roundRect">
            <a:avLst>
              <a:gd name="adj" fmla="val 192288"/>
            </a:avLst>
          </a:prstGeom>
          <a:solidFill>
            <a:srgbClr val="C8CAC1">
              <a:alpha val="50000"/>
            </a:srgbClr>
          </a:solidFill>
          <a:ln/>
        </p:spPr>
      </p:sp>
      <p:sp>
        <p:nvSpPr>
          <p:cNvPr id="7" name="Text 4"/>
          <p:cNvSpPr/>
          <p:nvPr/>
        </p:nvSpPr>
        <p:spPr>
          <a:xfrm>
            <a:off x="9963269" y="1783318"/>
            <a:ext cx="190143" cy="237768"/>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Hubot Sans Bold" pitchFamily="34" charset="0"/>
                <a:ea typeface="Hubot Sans Bold" pitchFamily="34" charset="-122"/>
                <a:cs typeface="Hubot Sans Bold" pitchFamily="34" charset="-120"/>
              </a:rPr>
              <a:t>1</a:t>
            </a:r>
            <a:endParaRPr lang="en-US" sz="1450" dirty="0"/>
          </a:p>
        </p:txBody>
      </p:sp>
      <p:sp>
        <p:nvSpPr>
          <p:cNvPr id="8" name="Text 5"/>
          <p:cNvSpPr/>
          <p:nvPr/>
        </p:nvSpPr>
        <p:spPr>
          <a:xfrm>
            <a:off x="6222444" y="2298502"/>
            <a:ext cx="3383161" cy="247650"/>
          </a:xfrm>
          <a:prstGeom prst="rect">
            <a:avLst/>
          </a:prstGeom>
          <a:noFill/>
          <a:ln/>
        </p:spPr>
        <p:txBody>
          <a:bodyPr wrap="none" lIns="0" tIns="0" rIns="0" bIns="0" rtlCol="0" anchor="t"/>
          <a:lstStyle/>
          <a:p>
            <a:pPr algn="l" indent="0" marL="0">
              <a:lnSpc>
                <a:spcPts val="1950"/>
              </a:lnSpc>
              <a:buNone/>
            </a:pPr>
            <a:r>
              <a:rPr lang="en-US" sz="1550" b="1" dirty="0">
                <a:solidFill>
                  <a:srgbClr val="55575A"/>
                </a:solidFill>
                <a:latin typeface="Hubot Sans Bold" pitchFamily="34" charset="0"/>
                <a:ea typeface="Hubot Sans Bold" pitchFamily="34" charset="-122"/>
                <a:cs typeface="Hubot Sans Bold" pitchFamily="34" charset="-120"/>
              </a:rPr>
              <a:t>DATA LOADING &amp; EXPLORATION</a:t>
            </a:r>
            <a:endParaRPr lang="en-US" sz="1550" dirty="0"/>
          </a:p>
        </p:txBody>
      </p:sp>
      <p:sp>
        <p:nvSpPr>
          <p:cNvPr id="9" name="Text 6"/>
          <p:cNvSpPr/>
          <p:nvPr/>
        </p:nvSpPr>
        <p:spPr>
          <a:xfrm>
            <a:off x="6222444" y="2641163"/>
            <a:ext cx="7671911" cy="261104"/>
          </a:xfrm>
          <a:prstGeom prst="rect">
            <a:avLst/>
          </a:prstGeom>
          <a:noFill/>
          <a:ln/>
        </p:spPr>
        <p:txBody>
          <a:bodyPr wrap="none" lIns="0" tIns="0" rIns="0" bIns="0" rtlCol="0" anchor="t"/>
          <a:lstStyle/>
          <a:p>
            <a:pPr algn="l" indent="0" marL="0">
              <a:lnSpc>
                <a:spcPts val="1950"/>
              </a:lnSpc>
              <a:buNone/>
            </a:pPr>
            <a:r>
              <a:rPr lang="en-US" sz="1200" dirty="0">
                <a:solidFill>
                  <a:srgbClr val="55575A"/>
                </a:solidFill>
                <a:latin typeface="Roboto Condensed" pitchFamily="34" charset="0"/>
                <a:ea typeface="Roboto Condensed" pitchFamily="34" charset="-122"/>
                <a:cs typeface="Roboto Condensed" pitchFamily="34" charset="-120"/>
              </a:rPr>
              <a:t>Imported dataset using </a:t>
            </a:r>
            <a:pPr algn="l" indent="0" marL="0">
              <a:lnSpc>
                <a:spcPts val="1950"/>
              </a:lnSpc>
              <a:buNone/>
            </a:pPr>
            <a:r>
              <a:rPr lang="en-US" sz="1200" dirty="0">
                <a:solidFill>
                  <a:srgbClr val="55575A"/>
                </a:solidFill>
                <a:highlight>
                  <a:srgbClr val="DBDBD6"/>
                </a:highlight>
                <a:latin typeface="Consolas" pitchFamily="34" charset="0"/>
                <a:ea typeface="Consolas" pitchFamily="34" charset="-122"/>
                <a:cs typeface="Consolas" pitchFamily="34" charset="-120"/>
              </a:rPr>
              <a:t>pandas</a:t>
            </a:r>
            <a:pPr algn="l" indent="0" marL="0">
              <a:lnSpc>
                <a:spcPts val="1950"/>
              </a:lnSpc>
              <a:buNone/>
            </a:pPr>
            <a:r>
              <a:rPr lang="en-US" sz="1200" dirty="0">
                <a:solidFill>
                  <a:srgbClr val="55575A"/>
                </a:solidFill>
                <a:latin typeface="Roboto Condensed" pitchFamily="34" charset="0"/>
                <a:ea typeface="Roboto Condensed" pitchFamily="34" charset="-122"/>
                <a:cs typeface="Roboto Condensed" pitchFamily="34" charset="-120"/>
              </a:rPr>
              <a:t> and checked structure/summary statistics.</a:t>
            </a:r>
            <a:endParaRPr lang="en-US" sz="1200" dirty="0"/>
          </a:p>
        </p:txBody>
      </p:sp>
      <p:sp>
        <p:nvSpPr>
          <p:cNvPr id="10" name="Shape 7"/>
          <p:cNvSpPr/>
          <p:nvPr/>
        </p:nvSpPr>
        <p:spPr>
          <a:xfrm>
            <a:off x="6041112" y="3479840"/>
            <a:ext cx="8034576" cy="1173718"/>
          </a:xfrm>
          <a:prstGeom prst="roundRect">
            <a:avLst>
              <a:gd name="adj" fmla="val 9349"/>
            </a:avLst>
          </a:prstGeom>
          <a:solidFill>
            <a:srgbClr val="E8E8E3"/>
          </a:solidFill>
          <a:ln/>
        </p:spPr>
      </p:sp>
      <p:sp>
        <p:nvSpPr>
          <p:cNvPr id="11" name="Shape 8"/>
          <p:cNvSpPr/>
          <p:nvPr/>
        </p:nvSpPr>
        <p:spPr>
          <a:xfrm>
            <a:off x="6041112" y="3456980"/>
            <a:ext cx="8034576" cy="91440"/>
          </a:xfrm>
          <a:prstGeom prst="roundRect">
            <a:avLst>
              <a:gd name="adj" fmla="val 26003"/>
            </a:avLst>
          </a:prstGeom>
          <a:solidFill>
            <a:srgbClr val="C8CAC1"/>
          </a:solidFill>
          <a:ln/>
        </p:spPr>
      </p:sp>
      <p:sp>
        <p:nvSpPr>
          <p:cNvPr id="12" name="Shape 9"/>
          <p:cNvSpPr/>
          <p:nvPr/>
        </p:nvSpPr>
        <p:spPr>
          <a:xfrm>
            <a:off x="9820632" y="3242072"/>
            <a:ext cx="475536" cy="475536"/>
          </a:xfrm>
          <a:prstGeom prst="roundRect">
            <a:avLst>
              <a:gd name="adj" fmla="val 192288"/>
            </a:avLst>
          </a:prstGeom>
          <a:solidFill>
            <a:srgbClr val="C8CAC1">
              <a:alpha val="50000"/>
            </a:srgbClr>
          </a:solidFill>
          <a:ln/>
        </p:spPr>
      </p:sp>
      <p:sp>
        <p:nvSpPr>
          <p:cNvPr id="13" name="Text 10"/>
          <p:cNvSpPr/>
          <p:nvPr/>
        </p:nvSpPr>
        <p:spPr>
          <a:xfrm>
            <a:off x="9963269" y="3360896"/>
            <a:ext cx="190143" cy="237768"/>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Hubot Sans Bold" pitchFamily="34" charset="0"/>
                <a:ea typeface="Hubot Sans Bold" pitchFamily="34" charset="-122"/>
                <a:cs typeface="Hubot Sans Bold" pitchFamily="34" charset="-120"/>
              </a:rPr>
              <a:t>2</a:t>
            </a:r>
            <a:endParaRPr lang="en-US" sz="1450" dirty="0"/>
          </a:p>
        </p:txBody>
      </p:sp>
      <p:sp>
        <p:nvSpPr>
          <p:cNvPr id="14" name="Text 11"/>
          <p:cNvSpPr/>
          <p:nvPr/>
        </p:nvSpPr>
        <p:spPr>
          <a:xfrm>
            <a:off x="6222444" y="3876080"/>
            <a:ext cx="2830354" cy="247650"/>
          </a:xfrm>
          <a:prstGeom prst="rect">
            <a:avLst/>
          </a:prstGeom>
          <a:noFill/>
          <a:ln/>
        </p:spPr>
        <p:txBody>
          <a:bodyPr wrap="none" lIns="0" tIns="0" rIns="0" bIns="0" rtlCol="0" anchor="t"/>
          <a:lstStyle/>
          <a:p>
            <a:pPr algn="l" indent="0" marL="0">
              <a:lnSpc>
                <a:spcPts val="1950"/>
              </a:lnSpc>
              <a:buNone/>
            </a:pPr>
            <a:r>
              <a:rPr lang="en-US" sz="1550" b="1" dirty="0">
                <a:solidFill>
                  <a:srgbClr val="55575A"/>
                </a:solidFill>
                <a:latin typeface="Hubot Sans Bold" pitchFamily="34" charset="0"/>
                <a:ea typeface="Hubot Sans Bold" pitchFamily="34" charset="-122"/>
                <a:cs typeface="Hubot Sans Bold" pitchFamily="34" charset="-120"/>
              </a:rPr>
              <a:t>MISSING DATA HANDLING</a:t>
            </a:r>
            <a:endParaRPr lang="en-US" sz="1550" dirty="0"/>
          </a:p>
        </p:txBody>
      </p:sp>
      <p:sp>
        <p:nvSpPr>
          <p:cNvPr id="15" name="Text 12"/>
          <p:cNvSpPr/>
          <p:nvPr/>
        </p:nvSpPr>
        <p:spPr>
          <a:xfrm>
            <a:off x="6222444" y="4218742"/>
            <a:ext cx="7671911" cy="253484"/>
          </a:xfrm>
          <a:prstGeom prst="rect">
            <a:avLst/>
          </a:prstGeom>
          <a:noFill/>
          <a:ln/>
        </p:spPr>
        <p:txBody>
          <a:bodyPr wrap="none" lIns="0" tIns="0" rIns="0" bIns="0" rtlCol="0" anchor="t"/>
          <a:lstStyle/>
          <a:p>
            <a:pPr algn="l" indent="0" marL="0">
              <a:lnSpc>
                <a:spcPts val="1950"/>
              </a:lnSpc>
              <a:buNone/>
            </a:pPr>
            <a:r>
              <a:rPr lang="en-US" sz="1200" dirty="0">
                <a:solidFill>
                  <a:srgbClr val="55575A"/>
                </a:solidFill>
                <a:latin typeface="Roboto Condensed" pitchFamily="34" charset="0"/>
                <a:ea typeface="Roboto Condensed" pitchFamily="34" charset="-122"/>
                <a:cs typeface="Roboto Condensed" pitchFamily="34" charset="-120"/>
              </a:rPr>
              <a:t>Imputed missing 'Review Rating' values using median per product category.</a:t>
            </a:r>
            <a:endParaRPr lang="en-US" sz="1200" dirty="0"/>
          </a:p>
        </p:txBody>
      </p:sp>
      <p:sp>
        <p:nvSpPr>
          <p:cNvPr id="16" name="Shape 13"/>
          <p:cNvSpPr/>
          <p:nvPr/>
        </p:nvSpPr>
        <p:spPr>
          <a:xfrm>
            <a:off x="6041112" y="5049798"/>
            <a:ext cx="8034576" cy="1173718"/>
          </a:xfrm>
          <a:prstGeom prst="roundRect">
            <a:avLst>
              <a:gd name="adj" fmla="val 9349"/>
            </a:avLst>
          </a:prstGeom>
          <a:solidFill>
            <a:srgbClr val="E8E8E3"/>
          </a:solidFill>
          <a:ln/>
        </p:spPr>
      </p:sp>
      <p:sp>
        <p:nvSpPr>
          <p:cNvPr id="17" name="Shape 14"/>
          <p:cNvSpPr/>
          <p:nvPr/>
        </p:nvSpPr>
        <p:spPr>
          <a:xfrm>
            <a:off x="6041112" y="5026938"/>
            <a:ext cx="8034576" cy="91440"/>
          </a:xfrm>
          <a:prstGeom prst="roundRect">
            <a:avLst>
              <a:gd name="adj" fmla="val 26003"/>
            </a:avLst>
          </a:prstGeom>
          <a:solidFill>
            <a:srgbClr val="C8CAC1"/>
          </a:solidFill>
          <a:ln/>
        </p:spPr>
      </p:sp>
      <p:sp>
        <p:nvSpPr>
          <p:cNvPr id="18" name="Shape 15"/>
          <p:cNvSpPr/>
          <p:nvPr/>
        </p:nvSpPr>
        <p:spPr>
          <a:xfrm>
            <a:off x="9820632" y="4812030"/>
            <a:ext cx="475536" cy="475536"/>
          </a:xfrm>
          <a:prstGeom prst="roundRect">
            <a:avLst>
              <a:gd name="adj" fmla="val 192288"/>
            </a:avLst>
          </a:prstGeom>
          <a:solidFill>
            <a:srgbClr val="C8CAC1">
              <a:alpha val="50000"/>
            </a:srgbClr>
          </a:solidFill>
          <a:ln/>
        </p:spPr>
      </p:sp>
      <p:sp>
        <p:nvSpPr>
          <p:cNvPr id="19" name="Text 16"/>
          <p:cNvSpPr/>
          <p:nvPr/>
        </p:nvSpPr>
        <p:spPr>
          <a:xfrm>
            <a:off x="9963269" y="4930854"/>
            <a:ext cx="190143" cy="237768"/>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Hubot Sans Bold" pitchFamily="34" charset="0"/>
                <a:ea typeface="Hubot Sans Bold" pitchFamily="34" charset="-122"/>
                <a:cs typeface="Hubot Sans Bold" pitchFamily="34" charset="-120"/>
              </a:rPr>
              <a:t>3</a:t>
            </a:r>
            <a:endParaRPr lang="en-US" sz="1450" dirty="0"/>
          </a:p>
        </p:txBody>
      </p:sp>
      <p:sp>
        <p:nvSpPr>
          <p:cNvPr id="20" name="Text 17"/>
          <p:cNvSpPr/>
          <p:nvPr/>
        </p:nvSpPr>
        <p:spPr>
          <a:xfrm>
            <a:off x="6222444" y="5446038"/>
            <a:ext cx="2566868" cy="247650"/>
          </a:xfrm>
          <a:prstGeom prst="rect">
            <a:avLst/>
          </a:prstGeom>
          <a:noFill/>
          <a:ln/>
        </p:spPr>
        <p:txBody>
          <a:bodyPr wrap="none" lIns="0" tIns="0" rIns="0" bIns="0" rtlCol="0" anchor="t"/>
          <a:lstStyle/>
          <a:p>
            <a:pPr algn="l" indent="0" marL="0">
              <a:lnSpc>
                <a:spcPts val="1950"/>
              </a:lnSpc>
              <a:buNone/>
            </a:pPr>
            <a:r>
              <a:rPr lang="en-US" sz="1550" b="1" dirty="0">
                <a:solidFill>
                  <a:srgbClr val="55575A"/>
                </a:solidFill>
                <a:latin typeface="Hubot Sans Bold" pitchFamily="34" charset="0"/>
                <a:ea typeface="Hubot Sans Bold" pitchFamily="34" charset="-122"/>
                <a:cs typeface="Hubot Sans Bold" pitchFamily="34" charset="-120"/>
              </a:rPr>
              <a:t>FEATURE ENGINEERING</a:t>
            </a:r>
            <a:endParaRPr lang="en-US" sz="1550" dirty="0"/>
          </a:p>
        </p:txBody>
      </p:sp>
      <p:sp>
        <p:nvSpPr>
          <p:cNvPr id="21" name="Text 18"/>
          <p:cNvSpPr/>
          <p:nvPr/>
        </p:nvSpPr>
        <p:spPr>
          <a:xfrm>
            <a:off x="6222444" y="5788700"/>
            <a:ext cx="7671911" cy="253484"/>
          </a:xfrm>
          <a:prstGeom prst="rect">
            <a:avLst/>
          </a:prstGeom>
          <a:noFill/>
          <a:ln/>
        </p:spPr>
        <p:txBody>
          <a:bodyPr wrap="none" lIns="0" tIns="0" rIns="0" bIns="0" rtlCol="0" anchor="t"/>
          <a:lstStyle/>
          <a:p>
            <a:pPr algn="l" indent="0" marL="0">
              <a:lnSpc>
                <a:spcPts val="1950"/>
              </a:lnSpc>
              <a:buNone/>
            </a:pPr>
            <a:r>
              <a:rPr lang="en-US" sz="1200" dirty="0">
                <a:solidFill>
                  <a:srgbClr val="55575A"/>
                </a:solidFill>
                <a:latin typeface="Roboto Condensed" pitchFamily="34" charset="0"/>
                <a:ea typeface="Roboto Condensed" pitchFamily="34" charset="-122"/>
                <a:cs typeface="Roboto Condensed" pitchFamily="34" charset="-120"/>
              </a:rPr>
              <a:t>Created 'age_group' and 'purchase_frequency_days' columns.</a:t>
            </a:r>
            <a:endParaRPr lang="en-US" sz="1200" dirty="0"/>
          </a:p>
        </p:txBody>
      </p:sp>
      <p:sp>
        <p:nvSpPr>
          <p:cNvPr id="22" name="Shape 19"/>
          <p:cNvSpPr/>
          <p:nvPr/>
        </p:nvSpPr>
        <p:spPr>
          <a:xfrm>
            <a:off x="6041112" y="6619756"/>
            <a:ext cx="8034576" cy="1173718"/>
          </a:xfrm>
          <a:prstGeom prst="roundRect">
            <a:avLst>
              <a:gd name="adj" fmla="val 9349"/>
            </a:avLst>
          </a:prstGeom>
          <a:solidFill>
            <a:srgbClr val="E8E8E3"/>
          </a:solidFill>
          <a:ln/>
        </p:spPr>
      </p:sp>
      <p:sp>
        <p:nvSpPr>
          <p:cNvPr id="23" name="Shape 20"/>
          <p:cNvSpPr/>
          <p:nvPr/>
        </p:nvSpPr>
        <p:spPr>
          <a:xfrm>
            <a:off x="6041112" y="6596896"/>
            <a:ext cx="8034576" cy="91440"/>
          </a:xfrm>
          <a:prstGeom prst="roundRect">
            <a:avLst>
              <a:gd name="adj" fmla="val 26003"/>
            </a:avLst>
          </a:prstGeom>
          <a:solidFill>
            <a:srgbClr val="C8CAC1"/>
          </a:solidFill>
          <a:ln/>
        </p:spPr>
      </p:sp>
      <p:sp>
        <p:nvSpPr>
          <p:cNvPr id="24" name="Shape 21"/>
          <p:cNvSpPr/>
          <p:nvPr/>
        </p:nvSpPr>
        <p:spPr>
          <a:xfrm>
            <a:off x="9820632" y="6381988"/>
            <a:ext cx="475536" cy="475536"/>
          </a:xfrm>
          <a:prstGeom prst="roundRect">
            <a:avLst>
              <a:gd name="adj" fmla="val 192288"/>
            </a:avLst>
          </a:prstGeom>
          <a:solidFill>
            <a:srgbClr val="C8CAC1">
              <a:alpha val="50000"/>
            </a:srgbClr>
          </a:solidFill>
          <a:ln/>
        </p:spPr>
      </p:sp>
      <p:sp>
        <p:nvSpPr>
          <p:cNvPr id="25" name="Text 22"/>
          <p:cNvSpPr/>
          <p:nvPr/>
        </p:nvSpPr>
        <p:spPr>
          <a:xfrm>
            <a:off x="9963269" y="6500813"/>
            <a:ext cx="190143" cy="237768"/>
          </a:xfrm>
          <a:prstGeom prst="rect">
            <a:avLst/>
          </a:prstGeom>
          <a:noFill/>
          <a:ln/>
        </p:spPr>
        <p:txBody>
          <a:bodyPr wrap="none" lIns="0" tIns="0" rIns="0" bIns="0" rtlCol="0" anchor="t"/>
          <a:lstStyle/>
          <a:p>
            <a:pPr algn="l" indent="0" marL="0">
              <a:lnSpc>
                <a:spcPts val="2350"/>
              </a:lnSpc>
              <a:buNone/>
            </a:pPr>
            <a:r>
              <a:rPr lang="en-US" sz="1450" b="1" dirty="0">
                <a:solidFill>
                  <a:srgbClr val="000000"/>
                </a:solidFill>
                <a:latin typeface="Hubot Sans Bold" pitchFamily="34" charset="0"/>
                <a:ea typeface="Hubot Sans Bold" pitchFamily="34" charset="-122"/>
                <a:cs typeface="Hubot Sans Bold" pitchFamily="34" charset="-120"/>
              </a:rPr>
              <a:t>4</a:t>
            </a:r>
            <a:endParaRPr lang="en-US" sz="1450" dirty="0"/>
          </a:p>
        </p:txBody>
      </p:sp>
      <p:sp>
        <p:nvSpPr>
          <p:cNvPr id="26" name="Text 23"/>
          <p:cNvSpPr/>
          <p:nvPr/>
        </p:nvSpPr>
        <p:spPr>
          <a:xfrm>
            <a:off x="6222444" y="7015996"/>
            <a:ext cx="2710934" cy="247650"/>
          </a:xfrm>
          <a:prstGeom prst="rect">
            <a:avLst/>
          </a:prstGeom>
          <a:noFill/>
          <a:ln/>
        </p:spPr>
        <p:txBody>
          <a:bodyPr wrap="none" lIns="0" tIns="0" rIns="0" bIns="0" rtlCol="0" anchor="t"/>
          <a:lstStyle/>
          <a:p>
            <a:pPr algn="l" indent="0" marL="0">
              <a:lnSpc>
                <a:spcPts val="1950"/>
              </a:lnSpc>
              <a:buNone/>
            </a:pPr>
            <a:r>
              <a:rPr lang="en-US" sz="1550" b="1" dirty="0">
                <a:solidFill>
                  <a:srgbClr val="55575A"/>
                </a:solidFill>
                <a:latin typeface="Hubot Sans Bold" pitchFamily="34" charset="0"/>
                <a:ea typeface="Hubot Sans Bold" pitchFamily="34" charset="-122"/>
                <a:cs typeface="Hubot Sans Bold" pitchFamily="34" charset="-120"/>
              </a:rPr>
              <a:t>DATABASE INTEGRATION</a:t>
            </a:r>
            <a:endParaRPr lang="en-US" sz="1550" dirty="0"/>
          </a:p>
        </p:txBody>
      </p:sp>
      <p:sp>
        <p:nvSpPr>
          <p:cNvPr id="27" name="Text 24"/>
          <p:cNvSpPr/>
          <p:nvPr/>
        </p:nvSpPr>
        <p:spPr>
          <a:xfrm>
            <a:off x="6222444" y="7358658"/>
            <a:ext cx="7671911" cy="253484"/>
          </a:xfrm>
          <a:prstGeom prst="rect">
            <a:avLst/>
          </a:prstGeom>
          <a:noFill/>
          <a:ln/>
        </p:spPr>
        <p:txBody>
          <a:bodyPr wrap="none" lIns="0" tIns="0" rIns="0" bIns="0" rtlCol="0" anchor="t"/>
          <a:lstStyle/>
          <a:p>
            <a:pPr algn="l" indent="0" marL="0">
              <a:lnSpc>
                <a:spcPts val="1950"/>
              </a:lnSpc>
              <a:buNone/>
            </a:pPr>
            <a:r>
              <a:rPr lang="en-US" sz="1200" dirty="0">
                <a:solidFill>
                  <a:srgbClr val="55575A"/>
                </a:solidFill>
                <a:latin typeface="Roboto Condensed" pitchFamily="34" charset="0"/>
                <a:ea typeface="Roboto Condensed" pitchFamily="34" charset="-122"/>
                <a:cs typeface="Roboto Condensed" pitchFamily="34" charset="-120"/>
              </a:rPr>
              <a:t>Loaded cleaned data into PostgreSQL for SQL analysis.</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79438" y="608052"/>
            <a:ext cx="8157924" cy="880348"/>
          </a:xfrm>
          <a:prstGeom prst="rect">
            <a:avLst/>
          </a:prstGeom>
          <a:noFill/>
          <a:ln/>
        </p:spPr>
        <p:txBody>
          <a:bodyPr wrap="square" lIns="0" tIns="0" rIns="0" bIns="0" rtlCol="0" anchor="t"/>
          <a:lstStyle/>
          <a:p>
            <a:pPr algn="l" indent="0" marL="0">
              <a:lnSpc>
                <a:spcPts val="3450"/>
              </a:lnSpc>
              <a:buNone/>
            </a:pPr>
            <a:r>
              <a:rPr lang="en-US" sz="2750" b="1" dirty="0">
                <a:solidFill>
                  <a:srgbClr val="0C0D0F"/>
                </a:solidFill>
                <a:latin typeface="Hubot Sans Bold" pitchFamily="34" charset="0"/>
                <a:ea typeface="Hubot Sans Bold" pitchFamily="34" charset="-122"/>
                <a:cs typeface="Hubot Sans Bold" pitchFamily="34" charset="-120"/>
              </a:rPr>
              <a:t>KEY BUSINESS INSIGHTS FROM SQL ANALYSIS</a:t>
            </a:r>
            <a:endParaRPr lang="en-US" sz="2750" dirty="0"/>
          </a:p>
        </p:txBody>
      </p:sp>
      <p:sp>
        <p:nvSpPr>
          <p:cNvPr id="4" name="Shape 1"/>
          <p:cNvSpPr/>
          <p:nvPr/>
        </p:nvSpPr>
        <p:spPr>
          <a:xfrm>
            <a:off x="5979438" y="1699617"/>
            <a:ext cx="8157924" cy="1374815"/>
          </a:xfrm>
          <a:prstGeom prst="roundRect">
            <a:avLst>
              <a:gd name="adj" fmla="val 1537"/>
            </a:avLst>
          </a:prstGeom>
          <a:solidFill>
            <a:srgbClr val="D8D9D2"/>
          </a:solidFill>
          <a:ln/>
        </p:spPr>
      </p:sp>
      <p:sp>
        <p:nvSpPr>
          <p:cNvPr id="5" name="Shape 2"/>
          <p:cNvSpPr/>
          <p:nvPr/>
        </p:nvSpPr>
        <p:spPr>
          <a:xfrm>
            <a:off x="6120289" y="1840468"/>
            <a:ext cx="422553" cy="422553"/>
          </a:xfrm>
          <a:prstGeom prst="roundRect">
            <a:avLst>
              <a:gd name="adj" fmla="val 21637725"/>
            </a:avLst>
          </a:prstGeom>
          <a:solidFill>
            <a:srgbClr val="C8CAC1"/>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6494" y="1956554"/>
            <a:ext cx="190143" cy="190143"/>
          </a:xfrm>
          <a:prstGeom prst="rect">
            <a:avLst/>
          </a:prstGeom>
        </p:spPr>
      </p:pic>
      <p:sp>
        <p:nvSpPr>
          <p:cNvPr id="7" name="Text 3"/>
          <p:cNvSpPr/>
          <p:nvPr/>
        </p:nvSpPr>
        <p:spPr>
          <a:xfrm>
            <a:off x="6120289" y="2403872"/>
            <a:ext cx="1987629" cy="220028"/>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Hubot Sans Bold" pitchFamily="34" charset="0"/>
                <a:ea typeface="Hubot Sans Bold" pitchFamily="34" charset="-122"/>
                <a:cs typeface="Hubot Sans Bold" pitchFamily="34" charset="-120"/>
              </a:rPr>
              <a:t>REVENUE BY GENDER</a:t>
            </a:r>
            <a:endParaRPr lang="en-US" sz="1350" dirty="0"/>
          </a:p>
        </p:txBody>
      </p:sp>
      <p:sp>
        <p:nvSpPr>
          <p:cNvPr id="8" name="Text 4"/>
          <p:cNvSpPr/>
          <p:nvPr/>
        </p:nvSpPr>
        <p:spPr>
          <a:xfrm>
            <a:off x="6120289" y="2708315"/>
            <a:ext cx="7876223" cy="225266"/>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Roboto Condensed" pitchFamily="34" charset="0"/>
                <a:ea typeface="Roboto Condensed" pitchFamily="34" charset="-122"/>
                <a:cs typeface="Roboto Condensed" pitchFamily="34" charset="-120"/>
              </a:rPr>
              <a:t>Male customers generated $157,890, females $75,191.</a:t>
            </a:r>
            <a:endParaRPr lang="en-US" sz="1100" dirty="0"/>
          </a:p>
        </p:txBody>
      </p:sp>
      <p:sp>
        <p:nvSpPr>
          <p:cNvPr id="9" name="Shape 5"/>
          <p:cNvSpPr/>
          <p:nvPr/>
        </p:nvSpPr>
        <p:spPr>
          <a:xfrm>
            <a:off x="5979438" y="3215283"/>
            <a:ext cx="8157924" cy="1374815"/>
          </a:xfrm>
          <a:prstGeom prst="roundRect">
            <a:avLst>
              <a:gd name="adj" fmla="val 1537"/>
            </a:avLst>
          </a:prstGeom>
          <a:solidFill>
            <a:srgbClr val="D8D9D2"/>
          </a:solidFill>
          <a:ln/>
        </p:spPr>
      </p:sp>
      <p:sp>
        <p:nvSpPr>
          <p:cNvPr id="10" name="Shape 6"/>
          <p:cNvSpPr/>
          <p:nvPr/>
        </p:nvSpPr>
        <p:spPr>
          <a:xfrm>
            <a:off x="6120289" y="3356134"/>
            <a:ext cx="422553" cy="422553"/>
          </a:xfrm>
          <a:prstGeom prst="roundRect">
            <a:avLst>
              <a:gd name="adj" fmla="val 21637725"/>
            </a:avLst>
          </a:prstGeom>
          <a:solidFill>
            <a:srgbClr val="C8CAC1"/>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6494" y="3472220"/>
            <a:ext cx="190143" cy="190143"/>
          </a:xfrm>
          <a:prstGeom prst="rect">
            <a:avLst/>
          </a:prstGeom>
        </p:spPr>
      </p:pic>
      <p:sp>
        <p:nvSpPr>
          <p:cNvPr id="12" name="Text 7"/>
          <p:cNvSpPr/>
          <p:nvPr/>
        </p:nvSpPr>
        <p:spPr>
          <a:xfrm>
            <a:off x="6120289" y="3919538"/>
            <a:ext cx="3329702" cy="220028"/>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Hubot Sans Bold" pitchFamily="34" charset="0"/>
                <a:ea typeface="Hubot Sans Bold" pitchFamily="34" charset="-122"/>
                <a:cs typeface="Hubot Sans Bold" pitchFamily="34" charset="-120"/>
              </a:rPr>
              <a:t>HIGH-SPENDING DISCOUNT USERS</a:t>
            </a:r>
            <a:endParaRPr lang="en-US" sz="1350" dirty="0"/>
          </a:p>
        </p:txBody>
      </p:sp>
      <p:sp>
        <p:nvSpPr>
          <p:cNvPr id="13" name="Text 8"/>
          <p:cNvSpPr/>
          <p:nvPr/>
        </p:nvSpPr>
        <p:spPr>
          <a:xfrm>
            <a:off x="6120289" y="4223980"/>
            <a:ext cx="7876223" cy="225266"/>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Roboto Condensed" pitchFamily="34" charset="0"/>
                <a:ea typeface="Roboto Condensed" pitchFamily="34" charset="-122"/>
                <a:cs typeface="Roboto Condensed" pitchFamily="34" charset="-120"/>
              </a:rPr>
              <a:t>839 customers used discounts but spent above average.</a:t>
            </a:r>
            <a:endParaRPr lang="en-US" sz="1100" dirty="0"/>
          </a:p>
        </p:txBody>
      </p:sp>
      <p:sp>
        <p:nvSpPr>
          <p:cNvPr id="14" name="Shape 9"/>
          <p:cNvSpPr/>
          <p:nvPr/>
        </p:nvSpPr>
        <p:spPr>
          <a:xfrm>
            <a:off x="5979438" y="4730948"/>
            <a:ext cx="8157924" cy="1374815"/>
          </a:xfrm>
          <a:prstGeom prst="roundRect">
            <a:avLst>
              <a:gd name="adj" fmla="val 1537"/>
            </a:avLst>
          </a:prstGeom>
          <a:solidFill>
            <a:srgbClr val="D8D9D2"/>
          </a:solidFill>
          <a:ln/>
        </p:spPr>
      </p:sp>
      <p:sp>
        <p:nvSpPr>
          <p:cNvPr id="15" name="Shape 10"/>
          <p:cNvSpPr/>
          <p:nvPr/>
        </p:nvSpPr>
        <p:spPr>
          <a:xfrm>
            <a:off x="6120289" y="4871799"/>
            <a:ext cx="422553" cy="422553"/>
          </a:xfrm>
          <a:prstGeom prst="roundRect">
            <a:avLst>
              <a:gd name="adj" fmla="val 21637725"/>
            </a:avLst>
          </a:prstGeom>
          <a:solidFill>
            <a:srgbClr val="C8CAC1"/>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36494" y="4987885"/>
            <a:ext cx="190143" cy="190143"/>
          </a:xfrm>
          <a:prstGeom prst="rect">
            <a:avLst/>
          </a:prstGeom>
        </p:spPr>
      </p:pic>
      <p:sp>
        <p:nvSpPr>
          <p:cNvPr id="17" name="Text 11"/>
          <p:cNvSpPr/>
          <p:nvPr/>
        </p:nvSpPr>
        <p:spPr>
          <a:xfrm>
            <a:off x="6120289" y="5435203"/>
            <a:ext cx="2682478" cy="220028"/>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Hubot Sans Bold" pitchFamily="34" charset="0"/>
                <a:ea typeface="Hubot Sans Bold" pitchFamily="34" charset="-122"/>
                <a:cs typeface="Hubot Sans Bold" pitchFamily="34" charset="-120"/>
              </a:rPr>
              <a:t>TOP 5 PRODUCTS BY RATING</a:t>
            </a:r>
            <a:endParaRPr lang="en-US" sz="1350" dirty="0"/>
          </a:p>
        </p:txBody>
      </p:sp>
      <p:sp>
        <p:nvSpPr>
          <p:cNvPr id="18" name="Text 12"/>
          <p:cNvSpPr/>
          <p:nvPr/>
        </p:nvSpPr>
        <p:spPr>
          <a:xfrm>
            <a:off x="6120289" y="5739646"/>
            <a:ext cx="7876223" cy="225266"/>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Roboto Condensed" pitchFamily="34" charset="0"/>
                <a:ea typeface="Roboto Condensed" pitchFamily="34" charset="-122"/>
                <a:cs typeface="Roboto Condensed" pitchFamily="34" charset="-120"/>
              </a:rPr>
              <a:t>Gloves, Sandals, Boots, Hat, Skirt had highest average ratings.</a:t>
            </a:r>
            <a:endParaRPr lang="en-US" sz="1100" dirty="0"/>
          </a:p>
        </p:txBody>
      </p:sp>
      <p:sp>
        <p:nvSpPr>
          <p:cNvPr id="19" name="Shape 13"/>
          <p:cNvSpPr/>
          <p:nvPr/>
        </p:nvSpPr>
        <p:spPr>
          <a:xfrm>
            <a:off x="5979438" y="6246614"/>
            <a:ext cx="8157924" cy="1374815"/>
          </a:xfrm>
          <a:prstGeom prst="roundRect">
            <a:avLst>
              <a:gd name="adj" fmla="val 1537"/>
            </a:avLst>
          </a:prstGeom>
          <a:solidFill>
            <a:srgbClr val="D8D9D2"/>
          </a:solidFill>
          <a:ln/>
        </p:spPr>
      </p:sp>
      <p:sp>
        <p:nvSpPr>
          <p:cNvPr id="20" name="Shape 14"/>
          <p:cNvSpPr/>
          <p:nvPr/>
        </p:nvSpPr>
        <p:spPr>
          <a:xfrm>
            <a:off x="6120289" y="6387465"/>
            <a:ext cx="422553" cy="422553"/>
          </a:xfrm>
          <a:prstGeom prst="roundRect">
            <a:avLst>
              <a:gd name="adj" fmla="val 21637725"/>
            </a:avLst>
          </a:prstGeom>
          <a:solidFill>
            <a:srgbClr val="C8CAC1"/>
          </a:solidFill>
          <a:ln/>
        </p:spPr>
      </p:sp>
      <p:pic>
        <p:nvPicPr>
          <p:cNvPr id="21"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36494" y="6503551"/>
            <a:ext cx="190143" cy="190143"/>
          </a:xfrm>
          <a:prstGeom prst="rect">
            <a:avLst/>
          </a:prstGeom>
        </p:spPr>
      </p:pic>
      <p:sp>
        <p:nvSpPr>
          <p:cNvPr id="22" name="Text 15"/>
          <p:cNvSpPr/>
          <p:nvPr/>
        </p:nvSpPr>
        <p:spPr>
          <a:xfrm>
            <a:off x="6120289" y="6950869"/>
            <a:ext cx="1760815" cy="220028"/>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Hubot Sans Bold" pitchFamily="34" charset="0"/>
                <a:ea typeface="Hubot Sans Bold" pitchFamily="34" charset="-122"/>
                <a:cs typeface="Hubot Sans Bold" pitchFamily="34" charset="-120"/>
              </a:rPr>
              <a:t>SHIPPING TYPE</a:t>
            </a:r>
            <a:endParaRPr lang="en-US" sz="1350" dirty="0"/>
          </a:p>
        </p:txBody>
      </p:sp>
      <p:sp>
        <p:nvSpPr>
          <p:cNvPr id="23" name="Text 16"/>
          <p:cNvSpPr/>
          <p:nvPr/>
        </p:nvSpPr>
        <p:spPr>
          <a:xfrm>
            <a:off x="6120289" y="7255312"/>
            <a:ext cx="7876223" cy="225266"/>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Roboto Condensed" pitchFamily="34" charset="0"/>
                <a:ea typeface="Roboto Condensed" pitchFamily="34" charset="-122"/>
                <a:cs typeface="Roboto Condensed" pitchFamily="34" charset="-120"/>
              </a:rPr>
              <a:t>Express shipping had higher average purchase amounts ($60.48 vs $58.46).</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870716" y="387191"/>
            <a:ext cx="7508081" cy="439102"/>
          </a:xfrm>
          <a:prstGeom prst="rect">
            <a:avLst/>
          </a:prstGeom>
          <a:noFill/>
          <a:ln/>
        </p:spPr>
        <p:txBody>
          <a:bodyPr wrap="none" lIns="0" tIns="0" rIns="0" bIns="0" rtlCol="0" anchor="t"/>
          <a:lstStyle/>
          <a:p>
            <a:pPr algn="l" indent="0" marL="0">
              <a:lnSpc>
                <a:spcPts val="3450"/>
              </a:lnSpc>
              <a:buNone/>
            </a:pPr>
            <a:r>
              <a:rPr lang="en-US" sz="2750" b="1" dirty="0">
                <a:solidFill>
                  <a:srgbClr val="0C0D0F"/>
                </a:solidFill>
                <a:latin typeface="Hubot Sans Bold" pitchFamily="34" charset="0"/>
                <a:ea typeface="Hubot Sans Bold" pitchFamily="34" charset="-122"/>
                <a:cs typeface="Hubot Sans Bold" pitchFamily="34" charset="-120"/>
              </a:rPr>
              <a:t>SUBSCRIPTION &amp; DISCOUNT ANALYSIS</a:t>
            </a:r>
            <a:endParaRPr lang="en-US" sz="2750" dirty="0"/>
          </a:p>
        </p:txBody>
      </p:sp>
      <p:sp>
        <p:nvSpPr>
          <p:cNvPr id="3" name="Text 1"/>
          <p:cNvSpPr/>
          <p:nvPr/>
        </p:nvSpPr>
        <p:spPr>
          <a:xfrm>
            <a:off x="2870716" y="1177528"/>
            <a:ext cx="4272915" cy="526971"/>
          </a:xfrm>
          <a:prstGeom prst="rect">
            <a:avLst/>
          </a:prstGeom>
          <a:noFill/>
          <a:ln/>
        </p:spPr>
        <p:txBody>
          <a:bodyPr wrap="square" lIns="0" tIns="0" rIns="0" bIns="0" rtlCol="0" anchor="t"/>
          <a:lstStyle/>
          <a:p>
            <a:pPr algn="l" indent="0" marL="0">
              <a:lnSpc>
                <a:spcPts val="2050"/>
              </a:lnSpc>
              <a:buNone/>
            </a:pPr>
            <a:r>
              <a:rPr lang="en-US" sz="1650" b="1" dirty="0">
                <a:solidFill>
                  <a:srgbClr val="0C0D0F"/>
                </a:solidFill>
                <a:latin typeface="Hubot Sans Bold" pitchFamily="34" charset="0"/>
                <a:ea typeface="Hubot Sans Bold" pitchFamily="34" charset="-122"/>
                <a:cs typeface="Hubot Sans Bold" pitchFamily="34" charset="-120"/>
              </a:rPr>
              <a:t>SUBSCRIBERS VS. NON-SUBSCRIBERS</a:t>
            </a:r>
            <a:endParaRPr lang="en-US" sz="1650" dirty="0"/>
          </a:p>
        </p:txBody>
      </p:sp>
      <p:sp>
        <p:nvSpPr>
          <p:cNvPr id="4" name="Shape 2"/>
          <p:cNvSpPr/>
          <p:nvPr/>
        </p:nvSpPr>
        <p:spPr>
          <a:xfrm>
            <a:off x="2870716" y="1862495"/>
            <a:ext cx="4272915" cy="832485"/>
          </a:xfrm>
          <a:prstGeom prst="roundRect">
            <a:avLst>
              <a:gd name="adj" fmla="val 2532"/>
            </a:avLst>
          </a:prstGeom>
          <a:noFill/>
          <a:ln w="7620">
            <a:solidFill>
              <a:srgbClr val="000000">
                <a:alpha val="8000"/>
              </a:srgbClr>
            </a:solidFill>
            <a:prstDash val="solid"/>
          </a:ln>
        </p:spPr>
      </p:sp>
      <p:sp>
        <p:nvSpPr>
          <p:cNvPr id="5" name="Shape 3"/>
          <p:cNvSpPr/>
          <p:nvPr/>
        </p:nvSpPr>
        <p:spPr>
          <a:xfrm>
            <a:off x="2878336" y="1870115"/>
            <a:ext cx="4257675" cy="408623"/>
          </a:xfrm>
          <a:prstGeom prst="rect">
            <a:avLst/>
          </a:prstGeom>
          <a:solidFill>
            <a:srgbClr val="FFFFFF">
              <a:alpha val="4000"/>
            </a:srgbClr>
          </a:solidFill>
          <a:ln/>
        </p:spPr>
      </p:sp>
      <p:sp>
        <p:nvSpPr>
          <p:cNvPr id="6" name="Text 4"/>
          <p:cNvSpPr/>
          <p:nvPr/>
        </p:nvSpPr>
        <p:spPr>
          <a:xfrm>
            <a:off x="3018830" y="1962031"/>
            <a:ext cx="779621" cy="224790"/>
          </a:xfrm>
          <a:prstGeom prst="rect">
            <a:avLst/>
          </a:prstGeom>
          <a:noFill/>
          <a:ln/>
        </p:spPr>
        <p:txBody>
          <a:bodyPr wrap="none" lIns="0" tIns="0" rIns="0" bIns="0" rtlCol="0" anchor="t"/>
          <a:lstStyle/>
          <a:p>
            <a:pPr algn="l" indent="0" marL="0">
              <a:lnSpc>
                <a:spcPts val="1750"/>
              </a:lnSpc>
              <a:buNone/>
            </a:pPr>
            <a:r>
              <a:rPr lang="en-US" sz="1100" dirty="0">
                <a:solidFill>
                  <a:srgbClr val="55575A"/>
                </a:solidFill>
                <a:latin typeface="Roboto Condensed" pitchFamily="34" charset="0"/>
                <a:ea typeface="Roboto Condensed" pitchFamily="34" charset="-122"/>
                <a:cs typeface="Roboto Condensed" pitchFamily="34" charset="-120"/>
              </a:rPr>
              <a:t>Yes</a:t>
            </a:r>
            <a:endParaRPr lang="en-US" sz="1100" dirty="0"/>
          </a:p>
        </p:txBody>
      </p:sp>
      <p:sp>
        <p:nvSpPr>
          <p:cNvPr id="7" name="Text 5"/>
          <p:cNvSpPr/>
          <p:nvPr/>
        </p:nvSpPr>
        <p:spPr>
          <a:xfrm>
            <a:off x="4087058" y="1962031"/>
            <a:ext cx="775811" cy="224790"/>
          </a:xfrm>
          <a:prstGeom prst="rect">
            <a:avLst/>
          </a:prstGeom>
          <a:noFill/>
          <a:ln/>
        </p:spPr>
        <p:txBody>
          <a:bodyPr wrap="none" lIns="0" tIns="0" rIns="0" bIns="0" rtlCol="0" anchor="t"/>
          <a:lstStyle/>
          <a:p>
            <a:pPr algn="l" indent="0" marL="0">
              <a:lnSpc>
                <a:spcPts val="1750"/>
              </a:lnSpc>
              <a:buNone/>
            </a:pPr>
            <a:r>
              <a:rPr lang="en-US" sz="1100" dirty="0">
                <a:solidFill>
                  <a:srgbClr val="55575A"/>
                </a:solidFill>
                <a:latin typeface="Roboto Condensed" pitchFamily="34" charset="0"/>
                <a:ea typeface="Roboto Condensed" pitchFamily="34" charset="-122"/>
                <a:cs typeface="Roboto Condensed" pitchFamily="34" charset="-120"/>
              </a:rPr>
              <a:t>1053</a:t>
            </a:r>
            <a:endParaRPr lang="en-US" sz="1100" dirty="0"/>
          </a:p>
        </p:txBody>
      </p:sp>
      <p:sp>
        <p:nvSpPr>
          <p:cNvPr id="8" name="Text 6"/>
          <p:cNvSpPr/>
          <p:nvPr/>
        </p:nvSpPr>
        <p:spPr>
          <a:xfrm>
            <a:off x="5151477" y="1962031"/>
            <a:ext cx="775811" cy="224790"/>
          </a:xfrm>
          <a:prstGeom prst="rect">
            <a:avLst/>
          </a:prstGeom>
          <a:noFill/>
          <a:ln/>
        </p:spPr>
        <p:txBody>
          <a:bodyPr wrap="none" lIns="0" tIns="0" rIns="0" bIns="0" rtlCol="0" anchor="t"/>
          <a:lstStyle/>
          <a:p>
            <a:pPr algn="l" indent="0" marL="0">
              <a:lnSpc>
                <a:spcPts val="1750"/>
              </a:lnSpc>
              <a:buNone/>
            </a:pPr>
            <a:r>
              <a:rPr lang="en-US" sz="1100" dirty="0">
                <a:solidFill>
                  <a:srgbClr val="55575A"/>
                </a:solidFill>
                <a:latin typeface="Roboto Condensed" pitchFamily="34" charset="0"/>
                <a:ea typeface="Roboto Condensed" pitchFamily="34" charset="-122"/>
                <a:cs typeface="Roboto Condensed" pitchFamily="34" charset="-120"/>
              </a:rPr>
              <a:t>59.49</a:t>
            </a:r>
            <a:endParaRPr lang="en-US" sz="1100" dirty="0"/>
          </a:p>
        </p:txBody>
      </p:sp>
      <p:sp>
        <p:nvSpPr>
          <p:cNvPr id="9" name="Text 7"/>
          <p:cNvSpPr/>
          <p:nvPr/>
        </p:nvSpPr>
        <p:spPr>
          <a:xfrm>
            <a:off x="6215896" y="1962031"/>
            <a:ext cx="779621" cy="224790"/>
          </a:xfrm>
          <a:prstGeom prst="rect">
            <a:avLst/>
          </a:prstGeom>
          <a:noFill/>
          <a:ln/>
        </p:spPr>
        <p:txBody>
          <a:bodyPr wrap="none" lIns="0" tIns="0" rIns="0" bIns="0" rtlCol="0" anchor="t"/>
          <a:lstStyle/>
          <a:p>
            <a:pPr algn="l" indent="0" marL="0">
              <a:lnSpc>
                <a:spcPts val="1750"/>
              </a:lnSpc>
              <a:buNone/>
            </a:pPr>
            <a:r>
              <a:rPr lang="en-US" sz="1100" dirty="0">
                <a:solidFill>
                  <a:srgbClr val="55575A"/>
                </a:solidFill>
                <a:latin typeface="Roboto Condensed" pitchFamily="34" charset="0"/>
                <a:ea typeface="Roboto Condensed" pitchFamily="34" charset="-122"/>
                <a:cs typeface="Roboto Condensed" pitchFamily="34" charset="-120"/>
              </a:rPr>
              <a:t>62645.00</a:t>
            </a:r>
            <a:endParaRPr lang="en-US" sz="1100" dirty="0"/>
          </a:p>
        </p:txBody>
      </p:sp>
      <p:sp>
        <p:nvSpPr>
          <p:cNvPr id="10" name="Shape 8"/>
          <p:cNvSpPr/>
          <p:nvPr/>
        </p:nvSpPr>
        <p:spPr>
          <a:xfrm>
            <a:off x="2878336" y="2278737"/>
            <a:ext cx="4257675" cy="408623"/>
          </a:xfrm>
          <a:prstGeom prst="rect">
            <a:avLst/>
          </a:prstGeom>
          <a:solidFill>
            <a:srgbClr val="000000">
              <a:alpha val="4000"/>
            </a:srgbClr>
          </a:solidFill>
          <a:ln/>
        </p:spPr>
      </p:sp>
      <p:sp>
        <p:nvSpPr>
          <p:cNvPr id="11" name="Text 9"/>
          <p:cNvSpPr/>
          <p:nvPr/>
        </p:nvSpPr>
        <p:spPr>
          <a:xfrm>
            <a:off x="3018830" y="2370653"/>
            <a:ext cx="779621" cy="224790"/>
          </a:xfrm>
          <a:prstGeom prst="rect">
            <a:avLst/>
          </a:prstGeom>
          <a:noFill/>
          <a:ln/>
        </p:spPr>
        <p:txBody>
          <a:bodyPr wrap="none" lIns="0" tIns="0" rIns="0" bIns="0" rtlCol="0" anchor="t"/>
          <a:lstStyle/>
          <a:p>
            <a:pPr algn="l" indent="0" marL="0">
              <a:lnSpc>
                <a:spcPts val="1750"/>
              </a:lnSpc>
              <a:buNone/>
            </a:pPr>
            <a:r>
              <a:rPr lang="en-US" sz="1100" dirty="0">
                <a:solidFill>
                  <a:srgbClr val="55575A"/>
                </a:solidFill>
                <a:latin typeface="Roboto Condensed" pitchFamily="34" charset="0"/>
                <a:ea typeface="Roboto Condensed" pitchFamily="34" charset="-122"/>
                <a:cs typeface="Roboto Condensed" pitchFamily="34" charset="-120"/>
              </a:rPr>
              <a:t>No</a:t>
            </a:r>
            <a:endParaRPr lang="en-US" sz="1100" dirty="0"/>
          </a:p>
        </p:txBody>
      </p:sp>
      <p:sp>
        <p:nvSpPr>
          <p:cNvPr id="12" name="Text 10"/>
          <p:cNvSpPr/>
          <p:nvPr/>
        </p:nvSpPr>
        <p:spPr>
          <a:xfrm>
            <a:off x="4087058" y="2370653"/>
            <a:ext cx="775811" cy="224790"/>
          </a:xfrm>
          <a:prstGeom prst="rect">
            <a:avLst/>
          </a:prstGeom>
          <a:noFill/>
          <a:ln/>
        </p:spPr>
        <p:txBody>
          <a:bodyPr wrap="none" lIns="0" tIns="0" rIns="0" bIns="0" rtlCol="0" anchor="t"/>
          <a:lstStyle/>
          <a:p>
            <a:pPr algn="l" indent="0" marL="0">
              <a:lnSpc>
                <a:spcPts val="1750"/>
              </a:lnSpc>
              <a:buNone/>
            </a:pPr>
            <a:r>
              <a:rPr lang="en-US" sz="1100" dirty="0">
                <a:solidFill>
                  <a:srgbClr val="55575A"/>
                </a:solidFill>
                <a:latin typeface="Roboto Condensed" pitchFamily="34" charset="0"/>
                <a:ea typeface="Roboto Condensed" pitchFamily="34" charset="-122"/>
                <a:cs typeface="Roboto Condensed" pitchFamily="34" charset="-120"/>
              </a:rPr>
              <a:t>2847</a:t>
            </a:r>
            <a:endParaRPr lang="en-US" sz="1100" dirty="0"/>
          </a:p>
        </p:txBody>
      </p:sp>
      <p:sp>
        <p:nvSpPr>
          <p:cNvPr id="13" name="Text 11"/>
          <p:cNvSpPr/>
          <p:nvPr/>
        </p:nvSpPr>
        <p:spPr>
          <a:xfrm>
            <a:off x="5151477" y="2370653"/>
            <a:ext cx="775811" cy="224790"/>
          </a:xfrm>
          <a:prstGeom prst="rect">
            <a:avLst/>
          </a:prstGeom>
          <a:noFill/>
          <a:ln/>
        </p:spPr>
        <p:txBody>
          <a:bodyPr wrap="none" lIns="0" tIns="0" rIns="0" bIns="0" rtlCol="0" anchor="t"/>
          <a:lstStyle/>
          <a:p>
            <a:pPr algn="l" indent="0" marL="0">
              <a:lnSpc>
                <a:spcPts val="1750"/>
              </a:lnSpc>
              <a:buNone/>
            </a:pPr>
            <a:r>
              <a:rPr lang="en-US" sz="1100" dirty="0">
                <a:solidFill>
                  <a:srgbClr val="55575A"/>
                </a:solidFill>
                <a:latin typeface="Roboto Condensed" pitchFamily="34" charset="0"/>
                <a:ea typeface="Roboto Condensed" pitchFamily="34" charset="-122"/>
                <a:cs typeface="Roboto Condensed" pitchFamily="34" charset="-120"/>
              </a:rPr>
              <a:t>59.87</a:t>
            </a:r>
            <a:endParaRPr lang="en-US" sz="1100" dirty="0"/>
          </a:p>
        </p:txBody>
      </p:sp>
      <p:sp>
        <p:nvSpPr>
          <p:cNvPr id="14" name="Text 12"/>
          <p:cNvSpPr/>
          <p:nvPr/>
        </p:nvSpPr>
        <p:spPr>
          <a:xfrm>
            <a:off x="6215896" y="2370653"/>
            <a:ext cx="779621" cy="224790"/>
          </a:xfrm>
          <a:prstGeom prst="rect">
            <a:avLst/>
          </a:prstGeom>
          <a:noFill/>
          <a:ln/>
        </p:spPr>
        <p:txBody>
          <a:bodyPr wrap="none" lIns="0" tIns="0" rIns="0" bIns="0" rtlCol="0" anchor="t"/>
          <a:lstStyle/>
          <a:p>
            <a:pPr algn="l" indent="0" marL="0">
              <a:lnSpc>
                <a:spcPts val="1750"/>
              </a:lnSpc>
              <a:buNone/>
            </a:pPr>
            <a:r>
              <a:rPr lang="en-US" sz="1100" dirty="0">
                <a:solidFill>
                  <a:srgbClr val="55575A"/>
                </a:solidFill>
                <a:latin typeface="Roboto Condensed" pitchFamily="34" charset="0"/>
                <a:ea typeface="Roboto Condensed" pitchFamily="34" charset="-122"/>
                <a:cs typeface="Roboto Condensed" pitchFamily="34" charset="-120"/>
              </a:rPr>
              <a:t>170436.00</a:t>
            </a:r>
            <a:endParaRPr lang="en-US" sz="1100" dirty="0"/>
          </a:p>
        </p:txBody>
      </p:sp>
      <p:sp>
        <p:nvSpPr>
          <p:cNvPr id="15" name="Text 13"/>
          <p:cNvSpPr/>
          <p:nvPr/>
        </p:nvSpPr>
        <p:spPr>
          <a:xfrm>
            <a:off x="7494151" y="1177528"/>
            <a:ext cx="3944660" cy="263485"/>
          </a:xfrm>
          <a:prstGeom prst="rect">
            <a:avLst/>
          </a:prstGeom>
          <a:noFill/>
          <a:ln/>
        </p:spPr>
        <p:txBody>
          <a:bodyPr wrap="none" lIns="0" tIns="0" rIns="0" bIns="0" rtlCol="0" anchor="t"/>
          <a:lstStyle/>
          <a:p>
            <a:pPr algn="l" indent="0" marL="0">
              <a:lnSpc>
                <a:spcPts val="2050"/>
              </a:lnSpc>
              <a:buNone/>
            </a:pPr>
            <a:r>
              <a:rPr lang="en-US" sz="1650" b="1" dirty="0">
                <a:solidFill>
                  <a:srgbClr val="0C0D0F"/>
                </a:solidFill>
                <a:latin typeface="Hubot Sans Bold" pitchFamily="34" charset="0"/>
                <a:ea typeface="Hubot Sans Bold" pitchFamily="34" charset="-122"/>
                <a:cs typeface="Hubot Sans Bold" pitchFamily="34" charset="-120"/>
              </a:rPr>
              <a:t>DISCOUNT-DEPENDENT PRODUCTS</a:t>
            </a:r>
            <a:endParaRPr lang="en-US" sz="1650" dirty="0"/>
          </a:p>
        </p:txBody>
      </p:sp>
      <p:sp>
        <p:nvSpPr>
          <p:cNvPr id="16" name="Text 14"/>
          <p:cNvSpPr/>
          <p:nvPr/>
        </p:nvSpPr>
        <p:spPr>
          <a:xfrm>
            <a:off x="7494151" y="1581507"/>
            <a:ext cx="4272915" cy="224790"/>
          </a:xfrm>
          <a:prstGeom prst="rect">
            <a:avLst/>
          </a:prstGeom>
          <a:noFill/>
          <a:ln/>
        </p:spPr>
        <p:txBody>
          <a:bodyPr wrap="none" lIns="0" tIns="0" rIns="0" bIns="0" rtlCol="0" anchor="t"/>
          <a:lstStyle/>
          <a:p>
            <a:pPr algn="l" indent="0" marL="0">
              <a:lnSpc>
                <a:spcPts val="1750"/>
              </a:lnSpc>
              <a:buNone/>
            </a:pPr>
            <a:r>
              <a:rPr lang="en-US" sz="1100" dirty="0">
                <a:solidFill>
                  <a:srgbClr val="55575A"/>
                </a:solidFill>
                <a:latin typeface="Roboto Condensed" pitchFamily="34" charset="0"/>
                <a:ea typeface="Roboto Condensed" pitchFamily="34" charset="-122"/>
                <a:cs typeface="Roboto Condensed" pitchFamily="34" charset="-120"/>
              </a:rPr>
              <a:t>Products with highest percentage of discounted purchases:</a:t>
            </a:r>
            <a:endParaRPr lang="en-US" sz="1100" dirty="0"/>
          </a:p>
        </p:txBody>
      </p:sp>
      <p:sp>
        <p:nvSpPr>
          <p:cNvPr id="17" name="Text 15"/>
          <p:cNvSpPr/>
          <p:nvPr/>
        </p:nvSpPr>
        <p:spPr>
          <a:xfrm>
            <a:off x="7494151" y="1932742"/>
            <a:ext cx="4272915"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55575A"/>
                </a:solidFill>
                <a:latin typeface="Roboto Condensed" pitchFamily="34" charset="0"/>
                <a:ea typeface="Roboto Condensed" pitchFamily="34" charset="-122"/>
                <a:cs typeface="Roboto Condensed" pitchFamily="34" charset="-120"/>
              </a:rPr>
              <a:t>Hat (50%)</a:t>
            </a:r>
            <a:endParaRPr lang="en-US" sz="1100" dirty="0"/>
          </a:p>
        </p:txBody>
      </p:sp>
      <p:sp>
        <p:nvSpPr>
          <p:cNvPr id="18" name="Text 16"/>
          <p:cNvSpPr/>
          <p:nvPr/>
        </p:nvSpPr>
        <p:spPr>
          <a:xfrm>
            <a:off x="7494151" y="2206704"/>
            <a:ext cx="4272915"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55575A"/>
                </a:solidFill>
                <a:latin typeface="Roboto Condensed" pitchFamily="34" charset="0"/>
                <a:ea typeface="Roboto Condensed" pitchFamily="34" charset="-122"/>
                <a:cs typeface="Roboto Condensed" pitchFamily="34" charset="-120"/>
              </a:rPr>
              <a:t>Sneakers (49.66%)</a:t>
            </a:r>
            <a:endParaRPr lang="en-US" sz="1100" dirty="0"/>
          </a:p>
        </p:txBody>
      </p:sp>
      <p:sp>
        <p:nvSpPr>
          <p:cNvPr id="19" name="Text 17"/>
          <p:cNvSpPr/>
          <p:nvPr/>
        </p:nvSpPr>
        <p:spPr>
          <a:xfrm>
            <a:off x="7494151" y="2480667"/>
            <a:ext cx="4272915"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55575A"/>
                </a:solidFill>
                <a:latin typeface="Roboto Condensed" pitchFamily="34" charset="0"/>
                <a:ea typeface="Roboto Condensed" pitchFamily="34" charset="-122"/>
                <a:cs typeface="Roboto Condensed" pitchFamily="34" charset="-120"/>
              </a:rPr>
              <a:t>Coat (49.07%)</a:t>
            </a:r>
            <a:endParaRPr lang="en-US" sz="1100" dirty="0"/>
          </a:p>
        </p:txBody>
      </p:sp>
      <p:sp>
        <p:nvSpPr>
          <p:cNvPr id="20" name="Text 18"/>
          <p:cNvSpPr/>
          <p:nvPr/>
        </p:nvSpPr>
        <p:spPr>
          <a:xfrm>
            <a:off x="7494151" y="2754630"/>
            <a:ext cx="4272915"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55575A"/>
                </a:solidFill>
                <a:latin typeface="Roboto Condensed" pitchFamily="34" charset="0"/>
                <a:ea typeface="Roboto Condensed" pitchFamily="34" charset="-122"/>
                <a:cs typeface="Roboto Condensed" pitchFamily="34" charset="-120"/>
              </a:rPr>
              <a:t>Sweater (48.17%)</a:t>
            </a:r>
            <a:endParaRPr lang="en-US" sz="1100" dirty="0"/>
          </a:p>
        </p:txBody>
      </p:sp>
      <p:sp>
        <p:nvSpPr>
          <p:cNvPr id="21" name="Text 19"/>
          <p:cNvSpPr/>
          <p:nvPr/>
        </p:nvSpPr>
        <p:spPr>
          <a:xfrm>
            <a:off x="7494151" y="3028593"/>
            <a:ext cx="4272915" cy="224790"/>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55575A"/>
                </a:solidFill>
                <a:latin typeface="Roboto Condensed" pitchFamily="34" charset="0"/>
                <a:ea typeface="Roboto Condensed" pitchFamily="34" charset="-122"/>
                <a:cs typeface="Roboto Condensed" pitchFamily="34" charset="-120"/>
              </a:rPr>
              <a:t>Pants (47.37%)</a:t>
            </a:r>
            <a:endParaRPr lang="en-US" sz="1100" dirty="0"/>
          </a:p>
        </p:txBody>
      </p:sp>
      <p:pic>
        <p:nvPicPr>
          <p:cNvPr id="22" name="Image 0" descr="preencoded.png">    </p:cNvPr>
          <p:cNvPicPr>
            <a:picLocks noChangeAspect="1"/>
          </p:cNvPicPr>
          <p:nvPr/>
        </p:nvPicPr>
        <p:blipFill>
          <a:blip r:embed="rId1"/>
          <a:stretch>
            <a:fillRect/>
          </a:stretch>
        </p:blipFill>
        <p:spPr>
          <a:xfrm>
            <a:off x="7494151" y="3411379"/>
            <a:ext cx="4272915" cy="42729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42023"/>
            <a:ext cx="11768733" cy="708779"/>
          </a:xfrm>
          <a:prstGeom prst="rect">
            <a:avLst/>
          </a:prstGeom>
          <a:noFill/>
          <a:ln/>
        </p:spPr>
        <p:txBody>
          <a:bodyPr wrap="none" lIns="0" tIns="0" rIns="0" bIns="0" rtlCol="0" anchor="t"/>
          <a:lstStyle/>
          <a:p>
            <a:pPr algn="l" indent="0" marL="0">
              <a:lnSpc>
                <a:spcPts val="5550"/>
              </a:lnSpc>
              <a:buNone/>
            </a:pPr>
            <a:r>
              <a:rPr lang="en-US" sz="4450" b="1" dirty="0">
                <a:solidFill>
                  <a:srgbClr val="0C0D0F"/>
                </a:solidFill>
                <a:latin typeface="Hubot Sans Bold" pitchFamily="34" charset="0"/>
                <a:ea typeface="Hubot Sans Bold" pitchFamily="34" charset="-122"/>
                <a:cs typeface="Hubot Sans Bold" pitchFamily="34" charset="-120"/>
              </a:rPr>
              <a:t>CUSTOMER SEGMENTATION &amp; LOYALTY</a:t>
            </a:r>
            <a:endParaRPr lang="en-US" sz="4450" dirty="0"/>
          </a:p>
        </p:txBody>
      </p:sp>
      <p:sp>
        <p:nvSpPr>
          <p:cNvPr id="3" name="Text 1"/>
          <p:cNvSpPr/>
          <p:nvPr/>
        </p:nvSpPr>
        <p:spPr>
          <a:xfrm>
            <a:off x="1743789" y="3960257"/>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55575A"/>
                </a:solidFill>
                <a:latin typeface="Hubot Sans Bold" pitchFamily="34" charset="0"/>
                <a:ea typeface="Hubot Sans Bold" pitchFamily="34" charset="-122"/>
                <a:cs typeface="Hubot Sans Bold" pitchFamily="34" charset="-120"/>
              </a:rPr>
              <a:t>NEW CUSTOMERS</a:t>
            </a:r>
            <a:endParaRPr lang="en-US" sz="2200" dirty="0"/>
          </a:p>
        </p:txBody>
      </p:sp>
      <p:sp>
        <p:nvSpPr>
          <p:cNvPr id="4" name="Text 2"/>
          <p:cNvSpPr/>
          <p:nvPr/>
        </p:nvSpPr>
        <p:spPr>
          <a:xfrm>
            <a:off x="793790" y="4450675"/>
            <a:ext cx="3785235" cy="362903"/>
          </a:xfrm>
          <a:prstGeom prst="rect">
            <a:avLst/>
          </a:prstGeom>
          <a:noFill/>
          <a:ln/>
        </p:spPr>
        <p:txBody>
          <a:bodyPr wrap="none" lIns="0" tIns="0" rIns="0" bIns="0" rtlCol="0" anchor="t"/>
          <a:lstStyle/>
          <a:p>
            <a:pPr algn="r"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83 customers</a:t>
            </a:r>
            <a:endParaRPr lang="en-US" sz="1750" dirty="0"/>
          </a:p>
        </p:txBody>
      </p:sp>
      <p:pic>
        <p:nvPicPr>
          <p:cNvPr id="5" name="Image 0" descr="preencoded.png">    </p:cNvPr>
          <p:cNvPicPr>
            <a:picLocks noChangeAspect="1"/>
          </p:cNvPicPr>
          <p:nvPr/>
        </p:nvPicPr>
        <p:blipFill>
          <a:blip r:embed="rId1"/>
          <a:stretch>
            <a:fillRect/>
          </a:stretch>
        </p:blipFill>
        <p:spPr>
          <a:xfrm>
            <a:off x="5032653" y="2104430"/>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1411" y="3942398"/>
            <a:ext cx="339328" cy="339328"/>
          </a:xfrm>
          <a:prstGeom prst="rect">
            <a:avLst/>
          </a:prstGeom>
        </p:spPr>
      </p:pic>
      <p:sp>
        <p:nvSpPr>
          <p:cNvPr id="7" name="Text 3"/>
          <p:cNvSpPr/>
          <p:nvPr/>
        </p:nvSpPr>
        <p:spPr>
          <a:xfrm>
            <a:off x="9937790" y="2733913"/>
            <a:ext cx="3832027" cy="354330"/>
          </a:xfrm>
          <a:prstGeom prst="rect">
            <a:avLst/>
          </a:prstGeom>
          <a:noFill/>
          <a:ln/>
        </p:spPr>
        <p:txBody>
          <a:bodyPr wrap="none" lIns="0" tIns="0" rIns="0" bIns="0" rtlCol="0" anchor="t"/>
          <a:lstStyle/>
          <a:p>
            <a:pPr algn="l" indent="0" marL="0">
              <a:lnSpc>
                <a:spcPts val="2750"/>
              </a:lnSpc>
              <a:buNone/>
            </a:pPr>
            <a:r>
              <a:rPr lang="en-US" sz="2200" b="1" dirty="0">
                <a:solidFill>
                  <a:srgbClr val="55575A"/>
                </a:solidFill>
                <a:latin typeface="Hubot Sans Bold" pitchFamily="34" charset="0"/>
                <a:ea typeface="Hubot Sans Bold" pitchFamily="34" charset="-122"/>
                <a:cs typeface="Hubot Sans Bold" pitchFamily="34" charset="-120"/>
              </a:rPr>
              <a:t>RETURNING CUSTOMERS</a:t>
            </a:r>
            <a:endParaRPr lang="en-US" sz="2200" dirty="0"/>
          </a:p>
        </p:txBody>
      </p:sp>
      <p:sp>
        <p:nvSpPr>
          <p:cNvPr id="8" name="Text 4"/>
          <p:cNvSpPr/>
          <p:nvPr/>
        </p:nvSpPr>
        <p:spPr>
          <a:xfrm>
            <a:off x="9937790" y="3224332"/>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701 customers</a:t>
            </a:r>
            <a:endParaRPr lang="en-US" sz="1750" dirty="0"/>
          </a:p>
        </p:txBody>
      </p:sp>
      <p:pic>
        <p:nvPicPr>
          <p:cNvPr id="9" name="Image 2" descr="preencoded.png">    </p:cNvPr>
          <p:cNvPicPr>
            <a:picLocks noChangeAspect="1"/>
          </p:cNvPicPr>
          <p:nvPr/>
        </p:nvPicPr>
        <p:blipFill>
          <a:blip r:embed="rId4"/>
          <a:stretch>
            <a:fillRect/>
          </a:stretch>
        </p:blipFill>
        <p:spPr>
          <a:xfrm>
            <a:off x="5032653" y="2104430"/>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0307" y="2991326"/>
            <a:ext cx="339328" cy="339328"/>
          </a:xfrm>
          <a:prstGeom prst="rect">
            <a:avLst/>
          </a:prstGeom>
        </p:spPr>
      </p:pic>
      <p:sp>
        <p:nvSpPr>
          <p:cNvPr id="11" name="Text 5"/>
          <p:cNvSpPr/>
          <p:nvPr/>
        </p:nvSpPr>
        <p:spPr>
          <a:xfrm>
            <a:off x="9937790" y="5186482"/>
            <a:ext cx="2913102" cy="354330"/>
          </a:xfrm>
          <a:prstGeom prst="rect">
            <a:avLst/>
          </a:prstGeom>
          <a:noFill/>
          <a:ln/>
        </p:spPr>
        <p:txBody>
          <a:bodyPr wrap="none" lIns="0" tIns="0" rIns="0" bIns="0" rtlCol="0" anchor="t"/>
          <a:lstStyle/>
          <a:p>
            <a:pPr algn="l" indent="0" marL="0">
              <a:lnSpc>
                <a:spcPts val="2750"/>
              </a:lnSpc>
              <a:buNone/>
            </a:pPr>
            <a:r>
              <a:rPr lang="en-US" sz="2200" b="1" dirty="0">
                <a:solidFill>
                  <a:srgbClr val="55575A"/>
                </a:solidFill>
                <a:latin typeface="Hubot Sans Bold" pitchFamily="34" charset="0"/>
                <a:ea typeface="Hubot Sans Bold" pitchFamily="34" charset="-122"/>
                <a:cs typeface="Hubot Sans Bold" pitchFamily="34" charset="-120"/>
              </a:rPr>
              <a:t>LOYAL CUSTOMERS</a:t>
            </a:r>
            <a:endParaRPr lang="en-US" sz="2200" dirty="0"/>
          </a:p>
        </p:txBody>
      </p:sp>
      <p:sp>
        <p:nvSpPr>
          <p:cNvPr id="12" name="Text 6"/>
          <p:cNvSpPr/>
          <p:nvPr/>
        </p:nvSpPr>
        <p:spPr>
          <a:xfrm>
            <a:off x="9937790" y="5676900"/>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3116 customers</a:t>
            </a:r>
            <a:endParaRPr lang="en-US" sz="1750" dirty="0"/>
          </a:p>
        </p:txBody>
      </p:sp>
      <p:pic>
        <p:nvPicPr>
          <p:cNvPr id="13" name="Image 4" descr="preencoded.png">    </p:cNvPr>
          <p:cNvPicPr>
            <a:picLocks noChangeAspect="1"/>
          </p:cNvPicPr>
          <p:nvPr/>
        </p:nvPicPr>
        <p:blipFill>
          <a:blip r:embed="rId7"/>
          <a:stretch>
            <a:fillRect/>
          </a:stretch>
        </p:blipFill>
        <p:spPr>
          <a:xfrm>
            <a:off x="5032653" y="2104430"/>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4533" y="5717500"/>
            <a:ext cx="339328" cy="339328"/>
          </a:xfrm>
          <a:prstGeom prst="rect">
            <a:avLst/>
          </a:prstGeom>
        </p:spPr>
      </p:pic>
      <p:sp>
        <p:nvSpPr>
          <p:cNvPr id="15" name="Text 7"/>
          <p:cNvSpPr/>
          <p:nvPr/>
        </p:nvSpPr>
        <p:spPr>
          <a:xfrm>
            <a:off x="793790" y="692455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Customers with &gt;5 purchases: 958 are subscribers, 2518 are not.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19562" y="678180"/>
            <a:ext cx="6057186" cy="476012"/>
          </a:xfrm>
          <a:prstGeom prst="rect">
            <a:avLst/>
          </a:prstGeom>
          <a:noFill/>
          <a:ln/>
        </p:spPr>
        <p:txBody>
          <a:bodyPr wrap="none" lIns="0" tIns="0" rIns="0" bIns="0" rtlCol="0" anchor="t"/>
          <a:lstStyle/>
          <a:p>
            <a:pPr algn="l" indent="0" marL="0">
              <a:lnSpc>
                <a:spcPts val="3700"/>
              </a:lnSpc>
              <a:buNone/>
            </a:pPr>
            <a:r>
              <a:rPr lang="en-US" sz="2950" b="1" dirty="0">
                <a:solidFill>
                  <a:srgbClr val="0C0D0F"/>
                </a:solidFill>
                <a:latin typeface="Hubot Sans Bold" pitchFamily="34" charset="0"/>
                <a:ea typeface="Hubot Sans Bold" pitchFamily="34" charset="-122"/>
                <a:cs typeface="Hubot Sans Bold" pitchFamily="34" charset="-120"/>
              </a:rPr>
              <a:t>TOP PRODUCTS BY CATEGORY</a:t>
            </a:r>
            <a:endParaRPr lang="en-US" sz="2950" dirty="0"/>
          </a:p>
        </p:txBody>
      </p:sp>
      <p:sp>
        <p:nvSpPr>
          <p:cNvPr id="4" name="Shape 1"/>
          <p:cNvSpPr/>
          <p:nvPr/>
        </p:nvSpPr>
        <p:spPr>
          <a:xfrm>
            <a:off x="6019562" y="1382673"/>
            <a:ext cx="8077676" cy="1502212"/>
          </a:xfrm>
          <a:prstGeom prst="roundRect">
            <a:avLst>
              <a:gd name="adj" fmla="val 1521"/>
            </a:avLst>
          </a:prstGeom>
          <a:solidFill>
            <a:srgbClr val="E8E8E3"/>
          </a:solidFill>
          <a:ln w="15240">
            <a:solidFill>
              <a:srgbClr val="C8CAC1"/>
            </a:solidFill>
            <a:prstDash val="solid"/>
          </a:ln>
        </p:spPr>
      </p:sp>
      <p:sp>
        <p:nvSpPr>
          <p:cNvPr id="5" name="Shape 2"/>
          <p:cNvSpPr/>
          <p:nvPr/>
        </p:nvSpPr>
        <p:spPr>
          <a:xfrm>
            <a:off x="6034802" y="1397913"/>
            <a:ext cx="609362" cy="1471732"/>
          </a:xfrm>
          <a:prstGeom prst="roundRect">
            <a:avLst>
              <a:gd name="adj" fmla="val 749"/>
            </a:avLst>
          </a:prstGeom>
          <a:solidFill>
            <a:srgbClr val="C8CAC1">
              <a:alpha val="50000"/>
            </a:srgbClr>
          </a:solidFill>
          <a:ln/>
        </p:spPr>
      </p:sp>
      <p:sp>
        <p:nvSpPr>
          <p:cNvPr id="6" name="Text 3"/>
          <p:cNvSpPr/>
          <p:nvPr/>
        </p:nvSpPr>
        <p:spPr>
          <a:xfrm>
            <a:off x="6225183" y="1990963"/>
            <a:ext cx="228481" cy="285631"/>
          </a:xfrm>
          <a:prstGeom prst="rect">
            <a:avLst/>
          </a:prstGeom>
          <a:noFill/>
          <a:ln/>
        </p:spPr>
        <p:txBody>
          <a:bodyPr wrap="none" lIns="0" tIns="0" rIns="0" bIns="0" rtlCol="0" anchor="t"/>
          <a:lstStyle/>
          <a:p>
            <a:pPr algn="l" indent="0" marL="0">
              <a:lnSpc>
                <a:spcPts val="1750"/>
              </a:lnSpc>
              <a:buNone/>
            </a:pPr>
            <a:r>
              <a:rPr lang="en-US" sz="1750" b="1" dirty="0">
                <a:solidFill>
                  <a:srgbClr val="000000"/>
                </a:solidFill>
                <a:latin typeface="Hubot Sans Bold" pitchFamily="34" charset="0"/>
                <a:ea typeface="Hubot Sans Bold" pitchFamily="34" charset="-122"/>
                <a:cs typeface="Hubot Sans Bold" pitchFamily="34" charset="-120"/>
              </a:rPr>
              <a:t>1</a:t>
            </a:r>
            <a:endParaRPr lang="en-US" sz="1750" dirty="0"/>
          </a:p>
        </p:txBody>
      </p:sp>
      <p:sp>
        <p:nvSpPr>
          <p:cNvPr id="7" name="Text 4"/>
          <p:cNvSpPr/>
          <p:nvPr/>
        </p:nvSpPr>
        <p:spPr>
          <a:xfrm>
            <a:off x="6796445" y="1550194"/>
            <a:ext cx="1904286" cy="237887"/>
          </a:xfrm>
          <a:prstGeom prst="rect">
            <a:avLst/>
          </a:prstGeom>
          <a:noFill/>
          <a:ln/>
        </p:spPr>
        <p:txBody>
          <a:bodyPr wrap="none" lIns="0" tIns="0" rIns="0" bIns="0" rtlCol="0" anchor="t"/>
          <a:lstStyle/>
          <a:p>
            <a:pPr algn="l" indent="0" marL="0">
              <a:lnSpc>
                <a:spcPts val="1850"/>
              </a:lnSpc>
              <a:buNone/>
            </a:pPr>
            <a:r>
              <a:rPr lang="en-US" sz="1450" b="1" dirty="0">
                <a:solidFill>
                  <a:srgbClr val="55575A"/>
                </a:solidFill>
                <a:latin typeface="Hubot Sans Bold" pitchFamily="34" charset="0"/>
                <a:ea typeface="Hubot Sans Bold" pitchFamily="34" charset="-122"/>
                <a:cs typeface="Hubot Sans Bold" pitchFamily="34" charset="-120"/>
              </a:rPr>
              <a:t>ACCESSORIES</a:t>
            </a:r>
            <a:endParaRPr lang="en-US" sz="1450" dirty="0"/>
          </a:p>
        </p:txBody>
      </p:sp>
      <p:sp>
        <p:nvSpPr>
          <p:cNvPr id="8" name="Text 5"/>
          <p:cNvSpPr/>
          <p:nvPr/>
        </p:nvSpPr>
        <p:spPr>
          <a:xfrm>
            <a:off x="6796445" y="1879402"/>
            <a:ext cx="7133273" cy="2438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55575A"/>
                </a:solidFill>
                <a:latin typeface="Roboto Condensed" pitchFamily="34" charset="0"/>
                <a:ea typeface="Roboto Condensed" pitchFamily="34" charset="-122"/>
                <a:cs typeface="Roboto Condensed" pitchFamily="34" charset="-120"/>
              </a:rPr>
              <a:t>Jewelry (171 orders)</a:t>
            </a:r>
            <a:endParaRPr lang="en-US" sz="1150" dirty="0"/>
          </a:p>
        </p:txBody>
      </p:sp>
      <p:sp>
        <p:nvSpPr>
          <p:cNvPr id="9" name="Text 6"/>
          <p:cNvSpPr/>
          <p:nvPr/>
        </p:nvSpPr>
        <p:spPr>
          <a:xfrm>
            <a:off x="6796445" y="2176463"/>
            <a:ext cx="7133273" cy="2438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55575A"/>
                </a:solidFill>
                <a:latin typeface="Roboto Condensed" pitchFamily="34" charset="0"/>
                <a:ea typeface="Roboto Condensed" pitchFamily="34" charset="-122"/>
                <a:cs typeface="Roboto Condensed" pitchFamily="34" charset="-120"/>
              </a:rPr>
              <a:t>Sunglasses (161 orders)</a:t>
            </a:r>
            <a:endParaRPr lang="en-US" sz="1150" dirty="0"/>
          </a:p>
        </p:txBody>
      </p:sp>
      <p:sp>
        <p:nvSpPr>
          <p:cNvPr id="10" name="Text 7"/>
          <p:cNvSpPr/>
          <p:nvPr/>
        </p:nvSpPr>
        <p:spPr>
          <a:xfrm>
            <a:off x="6796445" y="2473523"/>
            <a:ext cx="7133273" cy="2438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55575A"/>
                </a:solidFill>
                <a:latin typeface="Roboto Condensed" pitchFamily="34" charset="0"/>
                <a:ea typeface="Roboto Condensed" pitchFamily="34" charset="-122"/>
                <a:cs typeface="Roboto Condensed" pitchFamily="34" charset="-120"/>
              </a:rPr>
              <a:t>Belt (161 orders)</a:t>
            </a:r>
            <a:endParaRPr lang="en-US" sz="1150" dirty="0"/>
          </a:p>
        </p:txBody>
      </p:sp>
      <p:sp>
        <p:nvSpPr>
          <p:cNvPr id="11" name="Shape 8"/>
          <p:cNvSpPr/>
          <p:nvPr/>
        </p:nvSpPr>
        <p:spPr>
          <a:xfrm>
            <a:off x="6019562" y="3037165"/>
            <a:ext cx="8077676" cy="1502212"/>
          </a:xfrm>
          <a:prstGeom prst="roundRect">
            <a:avLst>
              <a:gd name="adj" fmla="val 1521"/>
            </a:avLst>
          </a:prstGeom>
          <a:solidFill>
            <a:srgbClr val="E8E8E3"/>
          </a:solidFill>
          <a:ln w="15240">
            <a:solidFill>
              <a:srgbClr val="C8CAC1"/>
            </a:solidFill>
            <a:prstDash val="solid"/>
          </a:ln>
        </p:spPr>
      </p:sp>
      <p:sp>
        <p:nvSpPr>
          <p:cNvPr id="12" name="Shape 9"/>
          <p:cNvSpPr/>
          <p:nvPr/>
        </p:nvSpPr>
        <p:spPr>
          <a:xfrm>
            <a:off x="6034802" y="3052405"/>
            <a:ext cx="609362" cy="1471732"/>
          </a:xfrm>
          <a:prstGeom prst="roundRect">
            <a:avLst>
              <a:gd name="adj" fmla="val 749"/>
            </a:avLst>
          </a:prstGeom>
          <a:solidFill>
            <a:srgbClr val="C8CAC1">
              <a:alpha val="50000"/>
            </a:srgbClr>
          </a:solidFill>
          <a:ln/>
        </p:spPr>
      </p:sp>
      <p:sp>
        <p:nvSpPr>
          <p:cNvPr id="13" name="Text 10"/>
          <p:cNvSpPr/>
          <p:nvPr/>
        </p:nvSpPr>
        <p:spPr>
          <a:xfrm>
            <a:off x="6225183" y="3645456"/>
            <a:ext cx="228481" cy="285631"/>
          </a:xfrm>
          <a:prstGeom prst="rect">
            <a:avLst/>
          </a:prstGeom>
          <a:noFill/>
          <a:ln/>
        </p:spPr>
        <p:txBody>
          <a:bodyPr wrap="none" lIns="0" tIns="0" rIns="0" bIns="0" rtlCol="0" anchor="t"/>
          <a:lstStyle/>
          <a:p>
            <a:pPr algn="l" indent="0" marL="0">
              <a:lnSpc>
                <a:spcPts val="1750"/>
              </a:lnSpc>
              <a:buNone/>
            </a:pPr>
            <a:r>
              <a:rPr lang="en-US" sz="1750" b="1" dirty="0">
                <a:solidFill>
                  <a:srgbClr val="000000"/>
                </a:solidFill>
                <a:latin typeface="Hubot Sans Bold" pitchFamily="34" charset="0"/>
                <a:ea typeface="Hubot Sans Bold" pitchFamily="34" charset="-122"/>
                <a:cs typeface="Hubot Sans Bold" pitchFamily="34" charset="-120"/>
              </a:rPr>
              <a:t>2</a:t>
            </a:r>
            <a:endParaRPr lang="en-US" sz="1750" dirty="0"/>
          </a:p>
        </p:txBody>
      </p:sp>
      <p:sp>
        <p:nvSpPr>
          <p:cNvPr id="14" name="Text 11"/>
          <p:cNvSpPr/>
          <p:nvPr/>
        </p:nvSpPr>
        <p:spPr>
          <a:xfrm>
            <a:off x="6796445" y="3204686"/>
            <a:ext cx="1904286" cy="237887"/>
          </a:xfrm>
          <a:prstGeom prst="rect">
            <a:avLst/>
          </a:prstGeom>
          <a:noFill/>
          <a:ln/>
        </p:spPr>
        <p:txBody>
          <a:bodyPr wrap="none" lIns="0" tIns="0" rIns="0" bIns="0" rtlCol="0" anchor="t"/>
          <a:lstStyle/>
          <a:p>
            <a:pPr algn="l" indent="0" marL="0">
              <a:lnSpc>
                <a:spcPts val="1850"/>
              </a:lnSpc>
              <a:buNone/>
            </a:pPr>
            <a:r>
              <a:rPr lang="en-US" sz="1450" b="1" dirty="0">
                <a:solidFill>
                  <a:srgbClr val="55575A"/>
                </a:solidFill>
                <a:latin typeface="Hubot Sans Bold" pitchFamily="34" charset="0"/>
                <a:ea typeface="Hubot Sans Bold" pitchFamily="34" charset="-122"/>
                <a:cs typeface="Hubot Sans Bold" pitchFamily="34" charset="-120"/>
              </a:rPr>
              <a:t>CLOTHING</a:t>
            </a:r>
            <a:endParaRPr lang="en-US" sz="1450" dirty="0"/>
          </a:p>
        </p:txBody>
      </p:sp>
      <p:sp>
        <p:nvSpPr>
          <p:cNvPr id="15" name="Text 12"/>
          <p:cNvSpPr/>
          <p:nvPr/>
        </p:nvSpPr>
        <p:spPr>
          <a:xfrm>
            <a:off x="6796445" y="3533894"/>
            <a:ext cx="7133273" cy="2438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55575A"/>
                </a:solidFill>
                <a:latin typeface="Roboto Condensed" pitchFamily="34" charset="0"/>
                <a:ea typeface="Roboto Condensed" pitchFamily="34" charset="-122"/>
                <a:cs typeface="Roboto Condensed" pitchFamily="34" charset="-120"/>
              </a:rPr>
              <a:t>Blouse (171 orders)</a:t>
            </a:r>
            <a:endParaRPr lang="en-US" sz="1150" dirty="0"/>
          </a:p>
        </p:txBody>
      </p:sp>
      <p:sp>
        <p:nvSpPr>
          <p:cNvPr id="16" name="Text 13"/>
          <p:cNvSpPr/>
          <p:nvPr/>
        </p:nvSpPr>
        <p:spPr>
          <a:xfrm>
            <a:off x="6796445" y="3830955"/>
            <a:ext cx="7133273" cy="2438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55575A"/>
                </a:solidFill>
                <a:latin typeface="Roboto Condensed" pitchFamily="34" charset="0"/>
                <a:ea typeface="Roboto Condensed" pitchFamily="34" charset="-122"/>
                <a:cs typeface="Roboto Condensed" pitchFamily="34" charset="-120"/>
              </a:rPr>
              <a:t>Pants (171 orders)</a:t>
            </a:r>
            <a:endParaRPr lang="en-US" sz="1150" dirty="0"/>
          </a:p>
        </p:txBody>
      </p:sp>
      <p:sp>
        <p:nvSpPr>
          <p:cNvPr id="17" name="Text 14"/>
          <p:cNvSpPr/>
          <p:nvPr/>
        </p:nvSpPr>
        <p:spPr>
          <a:xfrm>
            <a:off x="6796445" y="4128016"/>
            <a:ext cx="7133273" cy="2438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55575A"/>
                </a:solidFill>
                <a:latin typeface="Roboto Condensed" pitchFamily="34" charset="0"/>
                <a:ea typeface="Roboto Condensed" pitchFamily="34" charset="-122"/>
                <a:cs typeface="Roboto Condensed" pitchFamily="34" charset="-120"/>
              </a:rPr>
              <a:t>Shirt (169 orders)</a:t>
            </a:r>
            <a:endParaRPr lang="en-US" sz="1150" dirty="0"/>
          </a:p>
        </p:txBody>
      </p:sp>
      <p:sp>
        <p:nvSpPr>
          <p:cNvPr id="18" name="Shape 15"/>
          <p:cNvSpPr/>
          <p:nvPr/>
        </p:nvSpPr>
        <p:spPr>
          <a:xfrm>
            <a:off x="6019562" y="4691658"/>
            <a:ext cx="8077676" cy="1502212"/>
          </a:xfrm>
          <a:prstGeom prst="roundRect">
            <a:avLst>
              <a:gd name="adj" fmla="val 1521"/>
            </a:avLst>
          </a:prstGeom>
          <a:solidFill>
            <a:srgbClr val="E8E8E3"/>
          </a:solidFill>
          <a:ln w="15240">
            <a:solidFill>
              <a:srgbClr val="C8CAC1"/>
            </a:solidFill>
            <a:prstDash val="solid"/>
          </a:ln>
        </p:spPr>
      </p:sp>
      <p:sp>
        <p:nvSpPr>
          <p:cNvPr id="19" name="Shape 16"/>
          <p:cNvSpPr/>
          <p:nvPr/>
        </p:nvSpPr>
        <p:spPr>
          <a:xfrm>
            <a:off x="6034802" y="4706898"/>
            <a:ext cx="609362" cy="1471732"/>
          </a:xfrm>
          <a:prstGeom prst="roundRect">
            <a:avLst>
              <a:gd name="adj" fmla="val 749"/>
            </a:avLst>
          </a:prstGeom>
          <a:solidFill>
            <a:srgbClr val="C8CAC1">
              <a:alpha val="50000"/>
            </a:srgbClr>
          </a:solidFill>
          <a:ln/>
        </p:spPr>
      </p:sp>
      <p:sp>
        <p:nvSpPr>
          <p:cNvPr id="20" name="Text 17"/>
          <p:cNvSpPr/>
          <p:nvPr/>
        </p:nvSpPr>
        <p:spPr>
          <a:xfrm>
            <a:off x="6225183" y="5299948"/>
            <a:ext cx="228481" cy="285631"/>
          </a:xfrm>
          <a:prstGeom prst="rect">
            <a:avLst/>
          </a:prstGeom>
          <a:noFill/>
          <a:ln/>
        </p:spPr>
        <p:txBody>
          <a:bodyPr wrap="none" lIns="0" tIns="0" rIns="0" bIns="0" rtlCol="0" anchor="t"/>
          <a:lstStyle/>
          <a:p>
            <a:pPr algn="l" indent="0" marL="0">
              <a:lnSpc>
                <a:spcPts val="1750"/>
              </a:lnSpc>
              <a:buNone/>
            </a:pPr>
            <a:r>
              <a:rPr lang="en-US" sz="1750" b="1" dirty="0">
                <a:solidFill>
                  <a:srgbClr val="000000"/>
                </a:solidFill>
                <a:latin typeface="Hubot Sans Bold" pitchFamily="34" charset="0"/>
                <a:ea typeface="Hubot Sans Bold" pitchFamily="34" charset="-122"/>
                <a:cs typeface="Hubot Sans Bold" pitchFamily="34" charset="-120"/>
              </a:rPr>
              <a:t>3</a:t>
            </a:r>
            <a:endParaRPr lang="en-US" sz="1750" dirty="0"/>
          </a:p>
        </p:txBody>
      </p:sp>
      <p:sp>
        <p:nvSpPr>
          <p:cNvPr id="21" name="Text 18"/>
          <p:cNvSpPr/>
          <p:nvPr/>
        </p:nvSpPr>
        <p:spPr>
          <a:xfrm>
            <a:off x="6796445" y="4859179"/>
            <a:ext cx="1904286" cy="237887"/>
          </a:xfrm>
          <a:prstGeom prst="rect">
            <a:avLst/>
          </a:prstGeom>
          <a:noFill/>
          <a:ln/>
        </p:spPr>
        <p:txBody>
          <a:bodyPr wrap="none" lIns="0" tIns="0" rIns="0" bIns="0" rtlCol="0" anchor="t"/>
          <a:lstStyle/>
          <a:p>
            <a:pPr algn="l" indent="0" marL="0">
              <a:lnSpc>
                <a:spcPts val="1850"/>
              </a:lnSpc>
              <a:buNone/>
            </a:pPr>
            <a:r>
              <a:rPr lang="en-US" sz="1450" b="1" dirty="0">
                <a:solidFill>
                  <a:srgbClr val="55575A"/>
                </a:solidFill>
                <a:latin typeface="Hubot Sans Bold" pitchFamily="34" charset="0"/>
                <a:ea typeface="Hubot Sans Bold" pitchFamily="34" charset="-122"/>
                <a:cs typeface="Hubot Sans Bold" pitchFamily="34" charset="-120"/>
              </a:rPr>
              <a:t>FOOTWEAR</a:t>
            </a:r>
            <a:endParaRPr lang="en-US" sz="1450" dirty="0"/>
          </a:p>
        </p:txBody>
      </p:sp>
      <p:sp>
        <p:nvSpPr>
          <p:cNvPr id="22" name="Text 19"/>
          <p:cNvSpPr/>
          <p:nvPr/>
        </p:nvSpPr>
        <p:spPr>
          <a:xfrm>
            <a:off x="6796445" y="5188387"/>
            <a:ext cx="7133273" cy="2438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55575A"/>
                </a:solidFill>
                <a:latin typeface="Roboto Condensed" pitchFamily="34" charset="0"/>
                <a:ea typeface="Roboto Condensed" pitchFamily="34" charset="-122"/>
                <a:cs typeface="Roboto Condensed" pitchFamily="34" charset="-120"/>
              </a:rPr>
              <a:t>Sandals (160 orders)</a:t>
            </a:r>
            <a:endParaRPr lang="en-US" sz="1150" dirty="0"/>
          </a:p>
        </p:txBody>
      </p:sp>
      <p:sp>
        <p:nvSpPr>
          <p:cNvPr id="23" name="Text 20"/>
          <p:cNvSpPr/>
          <p:nvPr/>
        </p:nvSpPr>
        <p:spPr>
          <a:xfrm>
            <a:off x="6796445" y="5485448"/>
            <a:ext cx="7133273" cy="2438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55575A"/>
                </a:solidFill>
                <a:latin typeface="Roboto Condensed" pitchFamily="34" charset="0"/>
                <a:ea typeface="Roboto Condensed" pitchFamily="34" charset="-122"/>
                <a:cs typeface="Roboto Condensed" pitchFamily="34" charset="-120"/>
              </a:rPr>
              <a:t>Shoes (150 orders)</a:t>
            </a:r>
            <a:endParaRPr lang="en-US" sz="1150" dirty="0"/>
          </a:p>
        </p:txBody>
      </p:sp>
      <p:sp>
        <p:nvSpPr>
          <p:cNvPr id="24" name="Text 21"/>
          <p:cNvSpPr/>
          <p:nvPr/>
        </p:nvSpPr>
        <p:spPr>
          <a:xfrm>
            <a:off x="6796445" y="5782508"/>
            <a:ext cx="7133273" cy="2438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55575A"/>
                </a:solidFill>
                <a:latin typeface="Roboto Condensed" pitchFamily="34" charset="0"/>
                <a:ea typeface="Roboto Condensed" pitchFamily="34" charset="-122"/>
                <a:cs typeface="Roboto Condensed" pitchFamily="34" charset="-120"/>
              </a:rPr>
              <a:t>Sneakers (145 orders)</a:t>
            </a:r>
            <a:endParaRPr lang="en-US" sz="1150" dirty="0"/>
          </a:p>
        </p:txBody>
      </p:sp>
      <p:sp>
        <p:nvSpPr>
          <p:cNvPr id="25" name="Shape 22"/>
          <p:cNvSpPr/>
          <p:nvPr/>
        </p:nvSpPr>
        <p:spPr>
          <a:xfrm>
            <a:off x="6019562" y="6346150"/>
            <a:ext cx="8077676" cy="1205151"/>
          </a:xfrm>
          <a:prstGeom prst="roundRect">
            <a:avLst>
              <a:gd name="adj" fmla="val 1896"/>
            </a:avLst>
          </a:prstGeom>
          <a:solidFill>
            <a:srgbClr val="E8E8E3"/>
          </a:solidFill>
          <a:ln w="15240">
            <a:solidFill>
              <a:srgbClr val="C8CAC1"/>
            </a:solidFill>
            <a:prstDash val="solid"/>
          </a:ln>
        </p:spPr>
      </p:sp>
      <p:sp>
        <p:nvSpPr>
          <p:cNvPr id="26" name="Shape 23"/>
          <p:cNvSpPr/>
          <p:nvPr/>
        </p:nvSpPr>
        <p:spPr>
          <a:xfrm>
            <a:off x="6034802" y="6361390"/>
            <a:ext cx="609362" cy="1174671"/>
          </a:xfrm>
          <a:prstGeom prst="roundRect">
            <a:avLst>
              <a:gd name="adj" fmla="val 749"/>
            </a:avLst>
          </a:prstGeom>
          <a:solidFill>
            <a:srgbClr val="C8CAC1">
              <a:alpha val="50000"/>
            </a:srgbClr>
          </a:solidFill>
          <a:ln/>
        </p:spPr>
      </p:sp>
      <p:sp>
        <p:nvSpPr>
          <p:cNvPr id="27" name="Text 24"/>
          <p:cNvSpPr/>
          <p:nvPr/>
        </p:nvSpPr>
        <p:spPr>
          <a:xfrm>
            <a:off x="6225183" y="6805851"/>
            <a:ext cx="228481" cy="285631"/>
          </a:xfrm>
          <a:prstGeom prst="rect">
            <a:avLst/>
          </a:prstGeom>
          <a:noFill/>
          <a:ln/>
        </p:spPr>
        <p:txBody>
          <a:bodyPr wrap="none" lIns="0" tIns="0" rIns="0" bIns="0" rtlCol="0" anchor="t"/>
          <a:lstStyle/>
          <a:p>
            <a:pPr algn="l" indent="0" marL="0">
              <a:lnSpc>
                <a:spcPts val="1750"/>
              </a:lnSpc>
              <a:buNone/>
            </a:pPr>
            <a:r>
              <a:rPr lang="en-US" sz="1750" b="1" dirty="0">
                <a:solidFill>
                  <a:srgbClr val="000000"/>
                </a:solidFill>
                <a:latin typeface="Hubot Sans Bold" pitchFamily="34" charset="0"/>
                <a:ea typeface="Hubot Sans Bold" pitchFamily="34" charset="-122"/>
                <a:cs typeface="Hubot Sans Bold" pitchFamily="34" charset="-120"/>
              </a:rPr>
              <a:t>4</a:t>
            </a:r>
            <a:endParaRPr lang="en-US" sz="1750" dirty="0"/>
          </a:p>
        </p:txBody>
      </p:sp>
      <p:sp>
        <p:nvSpPr>
          <p:cNvPr id="28" name="Text 25"/>
          <p:cNvSpPr/>
          <p:nvPr/>
        </p:nvSpPr>
        <p:spPr>
          <a:xfrm>
            <a:off x="6796445" y="6513671"/>
            <a:ext cx="1904286" cy="237887"/>
          </a:xfrm>
          <a:prstGeom prst="rect">
            <a:avLst/>
          </a:prstGeom>
          <a:noFill/>
          <a:ln/>
        </p:spPr>
        <p:txBody>
          <a:bodyPr wrap="none" lIns="0" tIns="0" rIns="0" bIns="0" rtlCol="0" anchor="t"/>
          <a:lstStyle/>
          <a:p>
            <a:pPr algn="l" indent="0" marL="0">
              <a:lnSpc>
                <a:spcPts val="1850"/>
              </a:lnSpc>
              <a:buNone/>
            </a:pPr>
            <a:r>
              <a:rPr lang="en-US" sz="1450" b="1" dirty="0">
                <a:solidFill>
                  <a:srgbClr val="55575A"/>
                </a:solidFill>
                <a:latin typeface="Hubot Sans Bold" pitchFamily="34" charset="0"/>
                <a:ea typeface="Hubot Sans Bold" pitchFamily="34" charset="-122"/>
                <a:cs typeface="Hubot Sans Bold" pitchFamily="34" charset="-120"/>
              </a:rPr>
              <a:t>OUTERWEAR</a:t>
            </a:r>
            <a:endParaRPr lang="en-US" sz="1450" dirty="0"/>
          </a:p>
        </p:txBody>
      </p:sp>
      <p:sp>
        <p:nvSpPr>
          <p:cNvPr id="29" name="Text 26"/>
          <p:cNvSpPr/>
          <p:nvPr/>
        </p:nvSpPr>
        <p:spPr>
          <a:xfrm>
            <a:off x="6796445" y="6842879"/>
            <a:ext cx="7133273" cy="2438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55575A"/>
                </a:solidFill>
                <a:latin typeface="Roboto Condensed" pitchFamily="34" charset="0"/>
                <a:ea typeface="Roboto Condensed" pitchFamily="34" charset="-122"/>
                <a:cs typeface="Roboto Condensed" pitchFamily="34" charset="-120"/>
              </a:rPr>
              <a:t>Jacket (163 orders)</a:t>
            </a:r>
            <a:endParaRPr lang="en-US" sz="1150" dirty="0"/>
          </a:p>
        </p:txBody>
      </p:sp>
      <p:sp>
        <p:nvSpPr>
          <p:cNvPr id="30" name="Text 27"/>
          <p:cNvSpPr/>
          <p:nvPr/>
        </p:nvSpPr>
        <p:spPr>
          <a:xfrm>
            <a:off x="6796445" y="7139940"/>
            <a:ext cx="7133273" cy="243840"/>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55575A"/>
                </a:solidFill>
                <a:latin typeface="Roboto Condensed" pitchFamily="34" charset="0"/>
                <a:ea typeface="Roboto Condensed" pitchFamily="34" charset="-122"/>
                <a:cs typeface="Roboto Condensed" pitchFamily="34" charset="-120"/>
              </a:rPr>
              <a:t>Coat (161 orders)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68348"/>
            <a:ext cx="12482036" cy="708779"/>
          </a:xfrm>
          <a:prstGeom prst="rect">
            <a:avLst/>
          </a:prstGeom>
          <a:noFill/>
          <a:ln/>
        </p:spPr>
        <p:txBody>
          <a:bodyPr wrap="none" lIns="0" tIns="0" rIns="0" bIns="0" rtlCol="0" anchor="t"/>
          <a:lstStyle/>
          <a:p>
            <a:pPr algn="l" indent="0" marL="0">
              <a:lnSpc>
                <a:spcPts val="5550"/>
              </a:lnSpc>
              <a:buNone/>
            </a:pPr>
            <a:r>
              <a:rPr lang="en-US" sz="4450" b="1" dirty="0">
                <a:solidFill>
                  <a:srgbClr val="0C0D0F"/>
                </a:solidFill>
                <a:latin typeface="Hubot Sans Bold" pitchFamily="34" charset="0"/>
                <a:ea typeface="Hubot Sans Bold" pitchFamily="34" charset="-122"/>
                <a:cs typeface="Hubot Sans Bold" pitchFamily="34" charset="-120"/>
              </a:rPr>
              <a:t>INTERACTIVE DASHBOARD IN POWER BI</a:t>
            </a:r>
            <a:endParaRPr lang="en-US" sz="4450" dirty="0"/>
          </a:p>
        </p:txBody>
      </p:sp>
      <p:sp>
        <p:nvSpPr>
          <p:cNvPr id="3" name="Text 1"/>
          <p:cNvSpPr/>
          <p:nvPr/>
        </p:nvSpPr>
        <p:spPr>
          <a:xfrm>
            <a:off x="793790" y="223075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An interactive Power BI dashboard was created to visualize key insights:</a:t>
            </a:r>
            <a:endParaRPr lang="en-US" sz="1750" dirty="0"/>
          </a:p>
        </p:txBody>
      </p:sp>
      <p:pic>
        <p:nvPicPr>
          <p:cNvPr id="4" name="Image 0" descr="preencoded.png">    </p:cNvPr>
          <p:cNvPicPr>
            <a:picLocks noChangeAspect="1"/>
          </p:cNvPicPr>
          <p:nvPr/>
        </p:nvPicPr>
        <p:blipFill>
          <a:blip r:embed="rId1"/>
          <a:stretch>
            <a:fillRect/>
          </a:stretch>
        </p:blipFill>
        <p:spPr>
          <a:xfrm>
            <a:off x="4338161" y="2994779"/>
            <a:ext cx="5954078" cy="3402330"/>
          </a:xfrm>
          <a:prstGeom prst="rect">
            <a:avLst/>
          </a:prstGeom>
        </p:spPr>
      </p:pic>
      <p:sp>
        <p:nvSpPr>
          <p:cNvPr id="5" name="Text 2"/>
          <p:cNvSpPr/>
          <p:nvPr/>
        </p:nvSpPr>
        <p:spPr>
          <a:xfrm>
            <a:off x="793790" y="679823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Key Metrics: 3.9K Customers, $59.76 Average Purchase, 3.75 Average Review Rating.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6847" y="846772"/>
            <a:ext cx="7703106" cy="1286589"/>
          </a:xfrm>
          <a:prstGeom prst="rect">
            <a:avLst/>
          </a:prstGeom>
          <a:noFill/>
          <a:ln/>
        </p:spPr>
        <p:txBody>
          <a:bodyPr wrap="square" lIns="0" tIns="0" rIns="0" bIns="0" rtlCol="0" anchor="t"/>
          <a:lstStyle/>
          <a:p>
            <a:pPr algn="l" indent="0" marL="0">
              <a:lnSpc>
                <a:spcPts val="5050"/>
              </a:lnSpc>
              <a:buNone/>
            </a:pPr>
            <a:r>
              <a:rPr lang="en-US" sz="4050" b="1" dirty="0">
                <a:solidFill>
                  <a:srgbClr val="0C0D0F"/>
                </a:solidFill>
                <a:latin typeface="Hubot Sans Bold" pitchFamily="34" charset="0"/>
                <a:ea typeface="Hubot Sans Bold" pitchFamily="34" charset="-122"/>
                <a:cs typeface="Hubot Sans Bold" pitchFamily="34" charset="-120"/>
              </a:rPr>
              <a:t>BUSINESS RECOMMENDATIONS</a:t>
            </a:r>
            <a:endParaRPr lang="en-US" sz="4050" dirty="0"/>
          </a:p>
        </p:txBody>
      </p:sp>
      <p:pic>
        <p:nvPicPr>
          <p:cNvPr id="4" name="Image 1" descr="preencoded.png">    </p:cNvPr>
          <p:cNvPicPr>
            <a:picLocks noChangeAspect="1"/>
          </p:cNvPicPr>
          <p:nvPr/>
        </p:nvPicPr>
        <p:blipFill>
          <a:blip r:embed="rId2"/>
          <a:stretch>
            <a:fillRect/>
          </a:stretch>
        </p:blipFill>
        <p:spPr>
          <a:xfrm>
            <a:off x="6206847" y="2442091"/>
            <a:ext cx="1029295" cy="1235154"/>
          </a:xfrm>
          <a:prstGeom prst="rect">
            <a:avLst/>
          </a:prstGeom>
        </p:spPr>
      </p:pic>
      <p:sp>
        <p:nvSpPr>
          <p:cNvPr id="5" name="Text 1"/>
          <p:cNvSpPr/>
          <p:nvPr/>
        </p:nvSpPr>
        <p:spPr>
          <a:xfrm>
            <a:off x="7442002" y="2647950"/>
            <a:ext cx="3398401" cy="321588"/>
          </a:xfrm>
          <a:prstGeom prst="rect">
            <a:avLst/>
          </a:prstGeom>
          <a:noFill/>
          <a:ln/>
        </p:spPr>
        <p:txBody>
          <a:bodyPr wrap="none" lIns="0" tIns="0" rIns="0" bIns="0" rtlCol="0" anchor="t"/>
          <a:lstStyle/>
          <a:p>
            <a:pPr algn="l" indent="0" marL="0">
              <a:lnSpc>
                <a:spcPts val="2500"/>
              </a:lnSpc>
              <a:buNone/>
            </a:pPr>
            <a:r>
              <a:rPr lang="en-US" sz="2000" b="1" dirty="0">
                <a:solidFill>
                  <a:srgbClr val="55575A"/>
                </a:solidFill>
                <a:latin typeface="Hubot Sans Bold" pitchFamily="34" charset="0"/>
                <a:ea typeface="Hubot Sans Bold" pitchFamily="34" charset="-122"/>
                <a:cs typeface="Hubot Sans Bold" pitchFamily="34" charset="-120"/>
              </a:rPr>
              <a:t>BOOST SUBSCRIPTIONS</a:t>
            </a:r>
            <a:endParaRPr lang="en-US" sz="2000" dirty="0"/>
          </a:p>
        </p:txBody>
      </p:sp>
      <p:sp>
        <p:nvSpPr>
          <p:cNvPr id="6" name="Text 2"/>
          <p:cNvSpPr/>
          <p:nvPr/>
        </p:nvSpPr>
        <p:spPr>
          <a:xfrm>
            <a:off x="7442002" y="3093006"/>
            <a:ext cx="6467951" cy="329327"/>
          </a:xfrm>
          <a:prstGeom prst="rect">
            <a:avLst/>
          </a:prstGeom>
          <a:noFill/>
          <a:ln/>
        </p:spPr>
        <p:txBody>
          <a:bodyPr wrap="none" lIns="0" tIns="0" rIns="0" bIns="0" rtlCol="0" anchor="t"/>
          <a:lstStyle/>
          <a:p>
            <a:pPr algn="l" indent="0" marL="0">
              <a:lnSpc>
                <a:spcPts val="2550"/>
              </a:lnSpc>
              <a:buNone/>
            </a:pPr>
            <a:r>
              <a:rPr lang="en-US" sz="1600" dirty="0">
                <a:solidFill>
                  <a:srgbClr val="55575A"/>
                </a:solidFill>
                <a:latin typeface="Roboto Condensed" pitchFamily="34" charset="0"/>
                <a:ea typeface="Roboto Condensed" pitchFamily="34" charset="-122"/>
                <a:cs typeface="Roboto Condensed" pitchFamily="34" charset="-120"/>
              </a:rPr>
              <a:t>Promote exclusive benefits to increase subscriber base.</a:t>
            </a:r>
            <a:endParaRPr lang="en-US" sz="1600" dirty="0"/>
          </a:p>
        </p:txBody>
      </p:sp>
      <p:pic>
        <p:nvPicPr>
          <p:cNvPr id="7" name="Image 2" descr="preencoded.png">    </p:cNvPr>
          <p:cNvPicPr>
            <a:picLocks noChangeAspect="1"/>
          </p:cNvPicPr>
          <p:nvPr/>
        </p:nvPicPr>
        <p:blipFill>
          <a:blip r:embed="rId3"/>
          <a:stretch>
            <a:fillRect/>
          </a:stretch>
        </p:blipFill>
        <p:spPr>
          <a:xfrm>
            <a:off x="6206847" y="3677245"/>
            <a:ext cx="1029295" cy="1235154"/>
          </a:xfrm>
          <a:prstGeom prst="rect">
            <a:avLst/>
          </a:prstGeom>
        </p:spPr>
      </p:pic>
      <p:sp>
        <p:nvSpPr>
          <p:cNvPr id="8" name="Text 3"/>
          <p:cNvSpPr/>
          <p:nvPr/>
        </p:nvSpPr>
        <p:spPr>
          <a:xfrm>
            <a:off x="7442002" y="3883104"/>
            <a:ext cx="4463772" cy="321588"/>
          </a:xfrm>
          <a:prstGeom prst="rect">
            <a:avLst/>
          </a:prstGeom>
          <a:noFill/>
          <a:ln/>
        </p:spPr>
        <p:txBody>
          <a:bodyPr wrap="none" lIns="0" tIns="0" rIns="0" bIns="0" rtlCol="0" anchor="t"/>
          <a:lstStyle/>
          <a:p>
            <a:pPr algn="l" indent="0" marL="0">
              <a:lnSpc>
                <a:spcPts val="2500"/>
              </a:lnSpc>
              <a:buNone/>
            </a:pPr>
            <a:r>
              <a:rPr lang="en-US" sz="2000" b="1" dirty="0">
                <a:solidFill>
                  <a:srgbClr val="55575A"/>
                </a:solidFill>
                <a:latin typeface="Hubot Sans Bold" pitchFamily="34" charset="0"/>
                <a:ea typeface="Hubot Sans Bold" pitchFamily="34" charset="-122"/>
                <a:cs typeface="Hubot Sans Bold" pitchFamily="34" charset="-120"/>
              </a:rPr>
              <a:t>CUSTOMER LOYALTY PROGRAMS</a:t>
            </a:r>
            <a:endParaRPr lang="en-US" sz="2000" dirty="0"/>
          </a:p>
        </p:txBody>
      </p:sp>
      <p:sp>
        <p:nvSpPr>
          <p:cNvPr id="9" name="Text 4"/>
          <p:cNvSpPr/>
          <p:nvPr/>
        </p:nvSpPr>
        <p:spPr>
          <a:xfrm>
            <a:off x="7442002" y="4328160"/>
            <a:ext cx="6467951" cy="329327"/>
          </a:xfrm>
          <a:prstGeom prst="rect">
            <a:avLst/>
          </a:prstGeom>
          <a:noFill/>
          <a:ln/>
        </p:spPr>
        <p:txBody>
          <a:bodyPr wrap="none" lIns="0" tIns="0" rIns="0" bIns="0" rtlCol="0" anchor="t"/>
          <a:lstStyle/>
          <a:p>
            <a:pPr algn="l" indent="0" marL="0">
              <a:lnSpc>
                <a:spcPts val="2550"/>
              </a:lnSpc>
              <a:buNone/>
            </a:pPr>
            <a:r>
              <a:rPr lang="en-US" sz="1600" dirty="0">
                <a:solidFill>
                  <a:srgbClr val="55575A"/>
                </a:solidFill>
                <a:latin typeface="Roboto Condensed" pitchFamily="34" charset="0"/>
                <a:ea typeface="Roboto Condensed" pitchFamily="34" charset="-122"/>
                <a:cs typeface="Roboto Condensed" pitchFamily="34" charset="-120"/>
              </a:rPr>
              <a:t>Reward repeat buyers to foster loyalty and move them to the "Loyal" segment.</a:t>
            </a:r>
            <a:endParaRPr lang="en-US" sz="1600" dirty="0"/>
          </a:p>
        </p:txBody>
      </p:sp>
      <p:pic>
        <p:nvPicPr>
          <p:cNvPr id="10" name="Image 3" descr="preencoded.png">    </p:cNvPr>
          <p:cNvPicPr>
            <a:picLocks noChangeAspect="1"/>
          </p:cNvPicPr>
          <p:nvPr/>
        </p:nvPicPr>
        <p:blipFill>
          <a:blip r:embed="rId4"/>
          <a:stretch>
            <a:fillRect/>
          </a:stretch>
        </p:blipFill>
        <p:spPr>
          <a:xfrm>
            <a:off x="6206847" y="4912400"/>
            <a:ext cx="1029295" cy="1235154"/>
          </a:xfrm>
          <a:prstGeom prst="rect">
            <a:avLst/>
          </a:prstGeom>
        </p:spPr>
      </p:pic>
      <p:sp>
        <p:nvSpPr>
          <p:cNvPr id="11" name="Text 5"/>
          <p:cNvSpPr/>
          <p:nvPr/>
        </p:nvSpPr>
        <p:spPr>
          <a:xfrm>
            <a:off x="7442002" y="5118259"/>
            <a:ext cx="3866674" cy="321588"/>
          </a:xfrm>
          <a:prstGeom prst="rect">
            <a:avLst/>
          </a:prstGeom>
          <a:noFill/>
          <a:ln/>
        </p:spPr>
        <p:txBody>
          <a:bodyPr wrap="none" lIns="0" tIns="0" rIns="0" bIns="0" rtlCol="0" anchor="t"/>
          <a:lstStyle/>
          <a:p>
            <a:pPr algn="l" indent="0" marL="0">
              <a:lnSpc>
                <a:spcPts val="2500"/>
              </a:lnSpc>
              <a:buNone/>
            </a:pPr>
            <a:r>
              <a:rPr lang="en-US" sz="2000" b="1" dirty="0">
                <a:solidFill>
                  <a:srgbClr val="55575A"/>
                </a:solidFill>
                <a:latin typeface="Hubot Sans Bold" pitchFamily="34" charset="0"/>
                <a:ea typeface="Hubot Sans Bold" pitchFamily="34" charset="-122"/>
                <a:cs typeface="Hubot Sans Bold" pitchFamily="34" charset="-120"/>
              </a:rPr>
              <a:t>REVIEW DISCOUNT POLICY</a:t>
            </a:r>
            <a:endParaRPr lang="en-US" sz="2000" dirty="0"/>
          </a:p>
        </p:txBody>
      </p:sp>
      <p:sp>
        <p:nvSpPr>
          <p:cNvPr id="12" name="Text 6"/>
          <p:cNvSpPr/>
          <p:nvPr/>
        </p:nvSpPr>
        <p:spPr>
          <a:xfrm>
            <a:off x="7442002" y="5563314"/>
            <a:ext cx="6467951" cy="329327"/>
          </a:xfrm>
          <a:prstGeom prst="rect">
            <a:avLst/>
          </a:prstGeom>
          <a:noFill/>
          <a:ln/>
        </p:spPr>
        <p:txBody>
          <a:bodyPr wrap="none" lIns="0" tIns="0" rIns="0" bIns="0" rtlCol="0" anchor="t"/>
          <a:lstStyle/>
          <a:p>
            <a:pPr algn="l" indent="0" marL="0">
              <a:lnSpc>
                <a:spcPts val="2550"/>
              </a:lnSpc>
              <a:buNone/>
            </a:pPr>
            <a:r>
              <a:rPr lang="en-US" sz="1600" dirty="0">
                <a:solidFill>
                  <a:srgbClr val="55575A"/>
                </a:solidFill>
                <a:latin typeface="Roboto Condensed" pitchFamily="34" charset="0"/>
                <a:ea typeface="Roboto Condensed" pitchFamily="34" charset="-122"/>
                <a:cs typeface="Roboto Condensed" pitchFamily="34" charset="-120"/>
              </a:rPr>
              <a:t>Balance sales boosts with margin control for sustainable growth.</a:t>
            </a:r>
            <a:endParaRPr lang="en-US" sz="1600" dirty="0"/>
          </a:p>
        </p:txBody>
      </p:sp>
      <p:pic>
        <p:nvPicPr>
          <p:cNvPr id="13" name="Image 4" descr="preencoded.png">    </p:cNvPr>
          <p:cNvPicPr>
            <a:picLocks noChangeAspect="1"/>
          </p:cNvPicPr>
          <p:nvPr/>
        </p:nvPicPr>
        <p:blipFill>
          <a:blip r:embed="rId5"/>
          <a:stretch>
            <a:fillRect/>
          </a:stretch>
        </p:blipFill>
        <p:spPr>
          <a:xfrm>
            <a:off x="6206847" y="6147554"/>
            <a:ext cx="1029295" cy="1235154"/>
          </a:xfrm>
          <a:prstGeom prst="rect">
            <a:avLst/>
          </a:prstGeom>
        </p:spPr>
      </p:pic>
      <p:sp>
        <p:nvSpPr>
          <p:cNvPr id="14" name="Text 7"/>
          <p:cNvSpPr/>
          <p:nvPr/>
        </p:nvSpPr>
        <p:spPr>
          <a:xfrm>
            <a:off x="7442002" y="6353413"/>
            <a:ext cx="3273385" cy="321588"/>
          </a:xfrm>
          <a:prstGeom prst="rect">
            <a:avLst/>
          </a:prstGeom>
          <a:noFill/>
          <a:ln/>
        </p:spPr>
        <p:txBody>
          <a:bodyPr wrap="none" lIns="0" tIns="0" rIns="0" bIns="0" rtlCol="0" anchor="t"/>
          <a:lstStyle/>
          <a:p>
            <a:pPr algn="l" indent="0" marL="0">
              <a:lnSpc>
                <a:spcPts val="2500"/>
              </a:lnSpc>
              <a:buNone/>
            </a:pPr>
            <a:r>
              <a:rPr lang="en-US" sz="2000" b="1" dirty="0">
                <a:solidFill>
                  <a:srgbClr val="55575A"/>
                </a:solidFill>
                <a:latin typeface="Hubot Sans Bold" pitchFamily="34" charset="0"/>
                <a:ea typeface="Hubot Sans Bold" pitchFamily="34" charset="-122"/>
                <a:cs typeface="Hubot Sans Bold" pitchFamily="34" charset="-120"/>
              </a:rPr>
              <a:t>TARGETED MARKETING</a:t>
            </a:r>
            <a:endParaRPr lang="en-US" sz="2000" dirty="0"/>
          </a:p>
        </p:txBody>
      </p:sp>
      <p:sp>
        <p:nvSpPr>
          <p:cNvPr id="15" name="Text 8"/>
          <p:cNvSpPr/>
          <p:nvPr/>
        </p:nvSpPr>
        <p:spPr>
          <a:xfrm>
            <a:off x="7442002" y="6798469"/>
            <a:ext cx="6467951" cy="329327"/>
          </a:xfrm>
          <a:prstGeom prst="rect">
            <a:avLst/>
          </a:prstGeom>
          <a:noFill/>
          <a:ln/>
        </p:spPr>
        <p:txBody>
          <a:bodyPr wrap="none" lIns="0" tIns="0" rIns="0" bIns="0" rtlCol="0" anchor="t"/>
          <a:lstStyle/>
          <a:p>
            <a:pPr algn="l" indent="0" marL="0">
              <a:lnSpc>
                <a:spcPts val="2550"/>
              </a:lnSpc>
              <a:buNone/>
            </a:pPr>
            <a:r>
              <a:rPr lang="en-US" sz="1600" dirty="0">
                <a:solidFill>
                  <a:srgbClr val="55575A"/>
                </a:solidFill>
                <a:latin typeface="Roboto Condensed" pitchFamily="34" charset="0"/>
                <a:ea typeface="Roboto Condensed" pitchFamily="34" charset="-122"/>
                <a:cs typeface="Roboto Condensed" pitchFamily="34" charset="-120"/>
              </a:rPr>
              <a:t>Focus efforts on high-revenue age groups and express-shipping users.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2026-01-07T09:13:58Z</dcterms:created>
  <dcterms:modified xsi:type="dcterms:W3CDTF">2026-01-07T09:13:58Z</dcterms:modified>
</cp:coreProperties>
</file>